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7" r:id="rId4"/>
    <p:sldId id="261" r:id="rId5"/>
    <p:sldId id="260" r:id="rId6"/>
    <p:sldId id="263" r:id="rId7"/>
    <p:sldId id="262" r:id="rId8"/>
    <p:sldId id="258" r:id="rId9"/>
    <p:sldId id="259" r:id="rId10"/>
    <p:sldId id="268" r:id="rId11"/>
    <p:sldId id="270" r:id="rId12"/>
    <p:sldId id="269" r:id="rId13"/>
    <p:sldId id="278" r:id="rId14"/>
    <p:sldId id="279" r:id="rId15"/>
    <p:sldId id="271" r:id="rId16"/>
    <p:sldId id="273" r:id="rId17"/>
    <p:sldId id="275" r:id="rId18"/>
    <p:sldId id="274" r:id="rId19"/>
    <p:sldId id="266" r:id="rId20"/>
    <p:sldId id="26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660"/>
  </p:normalViewPr>
  <p:slideViewPr>
    <p:cSldViewPr>
      <p:cViewPr varScale="1">
        <p:scale>
          <a:sx n="66" d="100"/>
          <a:sy n="66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DB2A-23D0-418A-A718-9D1BFF7BDBE5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2D821-FDB0-4BB2-AD4D-E4D606AA7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19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0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4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8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3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7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0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1452-1B27-41F3-A8AC-81D2E8194FEA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6527-6A7C-4527-8EAB-9AA8A06292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4408" cy="617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896710"/>
            <a:ext cx="5868143" cy="39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Преимущества для муниципалитетов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361459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700" dirty="0" smtClean="0"/>
              <a:t>Простота </a:t>
            </a:r>
            <a:r>
              <a:rPr lang="ru-RU" sz="2700" dirty="0"/>
              <a:t>заказа и получения электронных учебников</a:t>
            </a:r>
            <a:r>
              <a:rPr lang="ru-RU" sz="2700" dirty="0" smtClean="0"/>
              <a:t>.</a:t>
            </a:r>
          </a:p>
          <a:p>
            <a:pPr algn="just"/>
            <a:r>
              <a:rPr lang="ru-RU" sz="2700" dirty="0" smtClean="0"/>
              <a:t>Централизация заявок на электронные учебники</a:t>
            </a:r>
          </a:p>
          <a:p>
            <a:pPr algn="just"/>
            <a:r>
              <a:rPr lang="ru-RU" sz="2700" dirty="0" smtClean="0"/>
              <a:t>Автоматизированная система отчетности об использовании учебников,</a:t>
            </a:r>
          </a:p>
          <a:p>
            <a:pPr algn="just"/>
            <a:r>
              <a:rPr lang="ru-RU" sz="2700" dirty="0" smtClean="0"/>
              <a:t>Программа </a:t>
            </a:r>
            <a:r>
              <a:rPr lang="ru-RU" sz="2700" dirty="0"/>
              <a:t>повышения квалификации преподавателей по работе с электронными </a:t>
            </a:r>
            <a:r>
              <a:rPr lang="ru-RU" sz="2700" dirty="0" smtClean="0"/>
              <a:t>учебниками, в том числе в дистанционном режиме.</a:t>
            </a:r>
            <a:endParaRPr lang="ru-RU" sz="2700" dirty="0"/>
          </a:p>
          <a:p>
            <a:pPr algn="just"/>
            <a:r>
              <a:rPr lang="ru-RU" sz="2700" dirty="0"/>
              <a:t>Возможность организации собственного фонда электронного контента, созданного преподавателями</a:t>
            </a:r>
            <a:r>
              <a:rPr lang="ru-RU" sz="2700" dirty="0" smtClean="0"/>
              <a:t>.</a:t>
            </a:r>
          </a:p>
          <a:p>
            <a:pPr algn="just"/>
            <a:endParaRPr lang="ru-RU" sz="2700" dirty="0" smtClean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700" dirty="0" smtClean="0"/>
              <a:t>Эффективный расход бюджета на учебные материалы.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700" dirty="0" smtClean="0"/>
              <a:t>Книги не теряются, не изнашиваются и всегда вовремя «возвращаются» в библиотеку</a:t>
            </a:r>
            <a:endParaRPr lang="ru-RU" sz="2700" dirty="0"/>
          </a:p>
          <a:p>
            <a:pPr algn="just"/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145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Преимущества для муниципалитетов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760640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800" dirty="0" smtClean="0"/>
              <a:t>Создание муниципального фонда электронного контента для всех образовательных программ.</a:t>
            </a:r>
          </a:p>
          <a:p>
            <a:pPr algn="just"/>
            <a:r>
              <a:rPr lang="ru-RU" sz="2800" dirty="0" smtClean="0"/>
              <a:t>Перераспределение свободных лицензий на контент между школами и библиотеками для эффективного использования финансовых ресурсов.</a:t>
            </a:r>
          </a:p>
          <a:p>
            <a:pPr algn="just"/>
            <a:r>
              <a:rPr lang="ru-RU" sz="2800" dirty="0" smtClean="0"/>
              <a:t>Автоматизированная система отчетности по использованию электронных учебников.</a:t>
            </a:r>
          </a:p>
          <a:p>
            <a:pPr algn="just"/>
            <a:r>
              <a:rPr lang="ru-RU" sz="2800" dirty="0" smtClean="0"/>
              <a:t>Управление сроками лицензий для пользователей, </a:t>
            </a:r>
            <a:r>
              <a:rPr lang="ru-RU" sz="2800" dirty="0" err="1" smtClean="0"/>
              <a:t>поэкземплярный</a:t>
            </a:r>
            <a:r>
              <a:rPr lang="ru-RU" sz="2800" dirty="0" smtClean="0"/>
              <a:t> учет.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700" dirty="0" smtClean="0"/>
              <a:t>Эффективный расход бюджета на учебные материалы.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700" dirty="0" smtClean="0"/>
              <a:t>Нет неиспользуемых, «ненужных» учебников.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700" dirty="0" smtClean="0"/>
              <a:t>Нет невозвращенных или утерянных книг.</a:t>
            </a:r>
            <a:endParaRPr lang="ru-RU" sz="2700" dirty="0"/>
          </a:p>
          <a:p>
            <a:pPr algn="just"/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070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Преимущества для школ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60640"/>
          </a:xfrm>
        </p:spPr>
        <p:txBody>
          <a:bodyPr>
            <a:noAutofit/>
          </a:bodyPr>
          <a:lstStyle/>
          <a:p>
            <a:pPr algn="just"/>
            <a:r>
              <a:rPr lang="ru-RU" sz="2600" dirty="0"/>
              <a:t>Использование в учебном процессе любых устройств </a:t>
            </a:r>
            <a:r>
              <a:rPr lang="ru-RU" sz="2600" dirty="0" smtClean="0"/>
              <a:t>для </a:t>
            </a:r>
            <a:r>
              <a:rPr lang="ru-RU" sz="2600" dirty="0"/>
              <a:t>доступа к электронным учебникам, в том числе при реализации дистанционного обучения.</a:t>
            </a:r>
          </a:p>
          <a:p>
            <a:pPr algn="just"/>
            <a:r>
              <a:rPr lang="ru-RU" sz="2600" dirty="0" smtClean="0"/>
              <a:t>Работа </a:t>
            </a:r>
            <a:r>
              <a:rPr lang="ru-RU" sz="2600" dirty="0"/>
              <a:t>с учебными материалами в автономном режиме.</a:t>
            </a:r>
          </a:p>
          <a:p>
            <a:pPr algn="just"/>
            <a:r>
              <a:rPr lang="ru-RU" sz="2600" dirty="0"/>
              <a:t>Отчетные формы по использованию электронных учебников.</a:t>
            </a:r>
          </a:p>
          <a:p>
            <a:pPr algn="just"/>
            <a:r>
              <a:rPr lang="ru-RU" sz="2600" dirty="0" smtClean="0"/>
              <a:t>Добавление </a:t>
            </a:r>
            <a:r>
              <a:rPr lang="ru-RU" sz="2600" dirty="0"/>
              <a:t>ссылок, заметок, комментариев в процессе работы с электронным учебником,</a:t>
            </a:r>
          </a:p>
          <a:p>
            <a:pPr algn="just"/>
            <a:r>
              <a:rPr lang="ru-RU" sz="2600" dirty="0"/>
              <a:t>Загрузка электронных учебников со школьного </a:t>
            </a:r>
            <a:r>
              <a:rPr lang="ru-RU" sz="2600" dirty="0" smtClean="0"/>
              <a:t>сервера.</a:t>
            </a:r>
            <a:endParaRPr lang="ru-RU" sz="2600" dirty="0"/>
          </a:p>
          <a:p>
            <a:pPr algn="just"/>
            <a:r>
              <a:rPr lang="ru-RU" sz="2600" dirty="0"/>
              <a:t>Размещение в системе электронных материалов, созданных педагогами.</a:t>
            </a:r>
          </a:p>
          <a:p>
            <a:pPr algn="just"/>
            <a:r>
              <a:rPr lang="ru-RU" sz="2600" dirty="0"/>
              <a:t>Приобретение электронных учебников родителями, что позволяет эффективно управлять бюджетом.</a:t>
            </a:r>
          </a:p>
          <a:p>
            <a:pPr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63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Защита учебников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Электронный </a:t>
            </a:r>
            <a:r>
              <a:rPr lang="ru-RU" b="1" dirty="0"/>
              <a:t>ключ</a:t>
            </a:r>
            <a:r>
              <a:rPr lang="ru-RU" dirty="0"/>
              <a:t>: </a:t>
            </a:r>
            <a:r>
              <a:rPr lang="ru-RU" dirty="0" err="1"/>
              <a:t>MicroSD</a:t>
            </a:r>
            <a:r>
              <a:rPr lang="ru-RU" dirty="0"/>
              <a:t>, USB, </a:t>
            </a:r>
            <a:r>
              <a:rPr lang="ru-RU" dirty="0" err="1" smtClean="0"/>
              <a:t>Samsung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(сертификаты </a:t>
            </a:r>
            <a:r>
              <a:rPr lang="ru-RU" dirty="0"/>
              <a:t>ФСБ и ФСТЭК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1 ученик + 1 </a:t>
            </a:r>
            <a:r>
              <a:rPr lang="ru-RU" b="1" dirty="0" smtClean="0"/>
              <a:t>бессрочный защитный ключ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2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9285" cy="62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Интеграция с информационно-образовательной средой образовательного учреждения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Интеграция с системой управления образовательным процессом</a:t>
            </a:r>
          </a:p>
          <a:p>
            <a:pPr algn="just"/>
            <a:r>
              <a:rPr lang="ru-RU" dirty="0" smtClean="0"/>
              <a:t>Загрузка данных о составе учебных групп</a:t>
            </a:r>
          </a:p>
          <a:p>
            <a:pPr algn="just"/>
            <a:r>
              <a:rPr lang="ru-RU" dirty="0" smtClean="0"/>
              <a:t>Единая аутентификация и авторизация</a:t>
            </a:r>
          </a:p>
          <a:p>
            <a:pPr algn="just"/>
            <a:r>
              <a:rPr lang="ru-RU" dirty="0" smtClean="0"/>
              <a:t>Информация об использовании электронных учебников</a:t>
            </a:r>
          </a:p>
          <a:p>
            <a:pPr algn="just"/>
            <a:r>
              <a:rPr lang="ru-RU" dirty="0" smtClean="0"/>
              <a:t>Информация об оглавлении учебника, включающего вошедшие в состав учебника цифровые образовательные ресурсы</a:t>
            </a:r>
          </a:p>
          <a:p>
            <a:pPr algn="just"/>
            <a:r>
              <a:rPr lang="ru-RU" dirty="0" smtClean="0"/>
              <a:t>Связывания ресурсов с использованием кодификаторов</a:t>
            </a:r>
          </a:p>
          <a:p>
            <a:pPr algn="just"/>
            <a:r>
              <a:rPr lang="ru-RU" dirty="0" smtClean="0"/>
              <a:t>Поддержка домашней и самостоятельной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40"/>
            <a:ext cx="4957142" cy="660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96" y="0"/>
            <a:ext cx="4957142" cy="660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Факторы, влияющие в целом на затраты по обеспечению учебниками: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возможно перераспределение имеющихся свободных экземпляров между школами района и региона (не расходуются дополнительные средства на учебники при наличии свободных экземпляров в других учреждениях региональной</a:t>
            </a:r>
            <a:r>
              <a:rPr lang="en-US" dirty="0" smtClean="0"/>
              <a:t>/</a:t>
            </a:r>
            <a:r>
              <a:rPr lang="ru-RU" dirty="0" smtClean="0"/>
              <a:t>муниципальной  сети библиотек);</a:t>
            </a:r>
          </a:p>
          <a:p>
            <a:pPr algn="just"/>
            <a:r>
              <a:rPr lang="ru-RU" dirty="0" smtClean="0"/>
              <a:t>возможна покупка учебника на 1 год, что снижает его стоимость на 50%;</a:t>
            </a:r>
          </a:p>
          <a:p>
            <a:pPr algn="just"/>
            <a:r>
              <a:rPr lang="ru-RU" dirty="0" smtClean="0"/>
              <a:t>возможность приобретения электронных учебников из единого каталога издательств.</a:t>
            </a:r>
          </a:p>
          <a:p>
            <a:pPr algn="just"/>
            <a:r>
              <a:rPr lang="ru-RU" dirty="0" smtClean="0"/>
              <a:t>отсутствие затрат на доставку;</a:t>
            </a:r>
          </a:p>
          <a:p>
            <a:pPr algn="just"/>
            <a:r>
              <a:rPr lang="ru-RU" dirty="0" smtClean="0"/>
              <a:t>отсутствие амортизации (не ветшает, не теряется).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0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" y="332656"/>
            <a:ext cx="913107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Планируемые мероприятия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536145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Выбор</a:t>
            </a:r>
            <a:r>
              <a:rPr lang="ru-RU" dirty="0"/>
              <a:t>, подготовка пилотных площадок </a:t>
            </a:r>
            <a:r>
              <a:rPr lang="ru-RU" dirty="0" smtClean="0"/>
              <a:t>для проведения </a:t>
            </a:r>
            <a:r>
              <a:rPr lang="ru-RU" dirty="0"/>
              <a:t>апробации, включая отбор школ </a:t>
            </a:r>
            <a:r>
              <a:rPr lang="ru-RU" dirty="0" smtClean="0"/>
              <a:t>(учащиеся и преподаватели пилотных школ оснащены ноутбуками и планшетами). </a:t>
            </a:r>
            <a:endParaRPr lang="ru-RU" dirty="0"/>
          </a:p>
          <a:p>
            <a:pPr algn="just"/>
            <a:r>
              <a:rPr lang="ru-RU" dirty="0" smtClean="0"/>
              <a:t>Запуск муниципальных и школьных </a:t>
            </a:r>
            <a:r>
              <a:rPr lang="ru-RU" dirty="0"/>
              <a:t>электронных </a:t>
            </a:r>
            <a:r>
              <a:rPr lang="ru-RU" dirty="0" smtClean="0"/>
              <a:t>информационно-библиотечных </a:t>
            </a:r>
            <a:r>
              <a:rPr lang="ru-RU" dirty="0"/>
              <a:t>центров.</a:t>
            </a:r>
          </a:p>
          <a:p>
            <a:pPr algn="just"/>
            <a:r>
              <a:rPr lang="ru-RU" dirty="0" smtClean="0"/>
              <a:t>Повышение </a:t>
            </a:r>
            <a:r>
              <a:rPr lang="ru-RU" dirty="0"/>
              <a:t>квалификации </a:t>
            </a:r>
            <a:r>
              <a:rPr lang="ru-RU" dirty="0" smtClean="0"/>
              <a:t>учителей.</a:t>
            </a:r>
            <a:endParaRPr lang="ru-RU" dirty="0"/>
          </a:p>
          <a:p>
            <a:pPr algn="just"/>
            <a:r>
              <a:rPr lang="ru-RU" dirty="0" smtClean="0"/>
              <a:t>Апробация моделей организации учебного процесса с использованием </a:t>
            </a:r>
            <a:r>
              <a:rPr lang="ru-RU" dirty="0"/>
              <a:t>электронных учебников</a:t>
            </a:r>
            <a:r>
              <a:rPr lang="ru-RU" dirty="0" smtClean="0"/>
              <a:t>, распространяемых </a:t>
            </a:r>
            <a:r>
              <a:rPr lang="ru-RU" dirty="0"/>
              <a:t>через систему дистрибуции</a:t>
            </a:r>
            <a:r>
              <a:rPr lang="ru-RU" dirty="0" smtClean="0"/>
              <a:t>, включая </a:t>
            </a:r>
            <a:r>
              <a:rPr lang="ru-RU" dirty="0"/>
              <a:t>подготовку и проведение </a:t>
            </a:r>
            <a:r>
              <a:rPr lang="ru-RU" dirty="0" smtClean="0"/>
              <a:t>открытых уроков, разработку методических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8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Федеральный закон от 29.12.2012 N 273-ФЗ «Об образовании в Российской Федерации». 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9 января 2014 г. N 2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</a:t>
            </a:r>
          </a:p>
          <a:p>
            <a:pPr algn="just"/>
            <a:r>
              <a:rPr lang="ru-RU" dirty="0" smtClean="0"/>
              <a:t>Федеральная целевая программа развития образования на 2011 – 2015 годы</a:t>
            </a:r>
          </a:p>
          <a:p>
            <a:pPr algn="just"/>
            <a:r>
              <a:rPr lang="ru-RU" dirty="0" smtClean="0"/>
              <a:t>Федеральные государственные стандарты нового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3989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Ожидаемые результаты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/>
            <a:r>
              <a:rPr lang="ru-RU" dirty="0"/>
              <a:t>Внедрение и эффективное использование электронных учебников – важнейший результат Федеральной целевой программы развития образования.</a:t>
            </a:r>
          </a:p>
          <a:p>
            <a:pPr algn="just"/>
            <a:r>
              <a:rPr lang="ru-RU" dirty="0"/>
              <a:t>Управление закупкой и распределением электронных учебников из единого регионального центра.</a:t>
            </a:r>
          </a:p>
          <a:p>
            <a:pPr algn="just"/>
            <a:r>
              <a:rPr lang="ru-RU" dirty="0"/>
              <a:t>Экономия бюджета за счёт перераспределения неиспользуемых экземпляров.</a:t>
            </a:r>
          </a:p>
          <a:p>
            <a:pPr algn="just"/>
            <a:r>
              <a:rPr lang="ru-RU" dirty="0"/>
              <a:t>Реализация в регионе образовательных программ с использованием электронных учебников.</a:t>
            </a:r>
          </a:p>
          <a:p>
            <a:pPr algn="just"/>
            <a:r>
              <a:rPr lang="ru-RU" dirty="0"/>
              <a:t>Создание регионального фонда образовательного контента и организация доступа к нему образовательных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11871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Модели внедрения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"Мобильный класс" - школьникам передаются ключи доступа на длительный период (например, учебный год)</a:t>
            </a:r>
          </a:p>
          <a:p>
            <a:pPr algn="just"/>
            <a:r>
              <a:rPr lang="ru-RU" dirty="0" smtClean="0"/>
              <a:t>"Мобильная библиотека" - ключи доступа выдаются на короткое время.</a:t>
            </a:r>
          </a:p>
          <a:p>
            <a:pPr algn="just"/>
            <a:r>
              <a:rPr lang="ru-RU" dirty="0" smtClean="0"/>
              <a:t>"Компьютерный класс" - ключи доступа устанавливаются в компьютерное оборудование, стационарно размещенное в кабинете.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ФГОС: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Информационно-образовательная среда образовательного учреждения</a:t>
            </a:r>
            <a:r>
              <a:rPr lang="ru-RU" dirty="0" smtClean="0"/>
              <a:t> включает: </a:t>
            </a:r>
            <a:r>
              <a:rPr lang="ru-RU" b="1" dirty="0" smtClean="0"/>
              <a:t>комплекс информационных образовательных ресурсов, в том числе цифровые образовательные ресурсы</a:t>
            </a:r>
            <a:r>
              <a:rPr lang="ru-RU" dirty="0" smtClean="0"/>
              <a:t>,  совокупность технологических средств информационных и коммуникационных технологий: компьютеры, иное ИКТ оборудование, коммуникационные каналы, систему современных педагогических технологий, обеспечивающих обучение в современной информационно-образовательной среде.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/>
              <a:t>ГОСТ 7.60-90 СИБИД. Издания. Основные виды. Термины и определения</a:t>
            </a:r>
          </a:p>
          <a:p>
            <a:pPr lvl="0" algn="just"/>
            <a:r>
              <a:rPr lang="ru-RU" dirty="0"/>
              <a:t>ГОСТ 7.83-2001 Электронные издания. Основные виды и выходные сведения</a:t>
            </a:r>
          </a:p>
          <a:p>
            <a:pPr lvl="0" algn="just"/>
            <a:r>
              <a:rPr lang="ru-RU" dirty="0"/>
              <a:t>ГОСТ Р 52653-2006 Информационно-коммуникационные термины в образовании. Термины и определения</a:t>
            </a:r>
          </a:p>
          <a:p>
            <a:pPr lvl="0" algn="just"/>
            <a:r>
              <a:rPr lang="ru-RU" dirty="0"/>
              <a:t>ГОСТ Р 52657-2006 Информационно-коммуникационные термины в образовании. Образовательные интернет-порталы федерального уровня. Рубрикация информационных ресурсов</a:t>
            </a:r>
          </a:p>
          <a:p>
            <a:pPr lvl="0" algn="just"/>
            <a:r>
              <a:rPr lang="ru-RU" dirty="0"/>
              <a:t>ГОСТ Р 53620-2009 Информационно-коммуникационные технологии в образовании. Электронные образовательные ресурсы. Общие положения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7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ЭОР (ГОСТ Р 53620-2009)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основополагающий компонент ИОС, который в сочетании с системами обучения и управления образовательным контентом позволяет эффективно реализовать организацию:</a:t>
            </a:r>
          </a:p>
          <a:p>
            <a:pPr algn="just"/>
            <a:r>
              <a:rPr lang="ru-RU" dirty="0" smtClean="0"/>
              <a:t>самостоятельной учебно-познавательной деятельности учащихся;</a:t>
            </a:r>
          </a:p>
          <a:p>
            <a:pPr algn="just"/>
            <a:r>
              <a:rPr lang="ru-RU" dirty="0" smtClean="0"/>
              <a:t>индивидуальной образовательной поддержки учебной деятельности каждого учащегося преподавателем;</a:t>
            </a:r>
          </a:p>
          <a:p>
            <a:pPr algn="just"/>
            <a:r>
              <a:rPr lang="ru-RU" dirty="0" smtClean="0"/>
              <a:t>организацию групповой учебной деятельности с применением средств информационно-коммуникационных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078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76864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Электронные учебники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Электронный </a:t>
            </a:r>
            <a:r>
              <a:rPr lang="ru-RU" dirty="0"/>
              <a:t>учебник (ЭУ) – учебное электронное издание</a:t>
            </a:r>
            <a:r>
              <a:rPr lang="ru-RU" dirty="0" smtClean="0"/>
              <a:t>, содержащее </a:t>
            </a:r>
            <a:r>
              <a:rPr lang="ru-RU" dirty="0"/>
              <a:t>системное и полное изложение учебного предмета </a:t>
            </a:r>
            <a:r>
              <a:rPr lang="ru-RU" dirty="0" smtClean="0"/>
              <a:t>в соответствии </a:t>
            </a:r>
            <a:r>
              <a:rPr lang="ru-RU" dirty="0"/>
              <a:t>с программой, поддерживающее основные </a:t>
            </a:r>
            <a:r>
              <a:rPr lang="ru-RU" dirty="0" smtClean="0"/>
              <a:t>звенья дидактического </a:t>
            </a:r>
            <a:r>
              <a:rPr lang="ru-RU" dirty="0"/>
              <a:t>цикла процесса обучения, являющееся </a:t>
            </a:r>
            <a:r>
              <a:rPr lang="ru-RU" dirty="0" smtClean="0"/>
              <a:t>важным компонентом </a:t>
            </a:r>
            <a:r>
              <a:rPr lang="ru-RU" dirty="0"/>
              <a:t>индивидуализированной </a:t>
            </a:r>
            <a:r>
              <a:rPr lang="ru-RU" dirty="0" smtClean="0"/>
              <a:t>активно-</a:t>
            </a:r>
            <a:r>
              <a:rPr lang="ru-RU" dirty="0" err="1" smtClean="0"/>
              <a:t>деятельностной</a:t>
            </a:r>
            <a:r>
              <a:rPr lang="ru-RU" dirty="0" smtClean="0"/>
              <a:t> образовательной </a:t>
            </a:r>
            <a:r>
              <a:rPr lang="ru-RU" dirty="0"/>
              <a:t>среды, официально допущенное в </a:t>
            </a:r>
            <a:r>
              <a:rPr lang="ru-RU" dirty="0" smtClean="0"/>
              <a:t>качестве данного </a:t>
            </a:r>
            <a:r>
              <a:rPr lang="ru-RU" dirty="0"/>
              <a:t>вида </a:t>
            </a:r>
            <a:r>
              <a:rPr lang="ru-RU" dirty="0" smtClean="0"/>
              <a:t>издания.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Электронный контент в составе ИОС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pic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62315" cy="4761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4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3622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Мероприятие «Создание и обеспечение функционирования единой региональной сети электронных библиотек системы образования Владимирской области»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(ГП Владимирской области «Информационное общество (2014-2020  годы)»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496944" cy="38884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Предоставить муниципальным </a:t>
            </a:r>
            <a:r>
              <a:rPr lang="ru-RU" dirty="0"/>
              <a:t>органам управления</a:t>
            </a:r>
          </a:p>
          <a:p>
            <a:pPr marL="0" indent="0" algn="just">
              <a:buNone/>
            </a:pPr>
            <a:r>
              <a:rPr lang="ru-RU" dirty="0"/>
              <a:t>образованием и образовательным учреждениям</a:t>
            </a:r>
          </a:p>
          <a:p>
            <a:pPr marL="0" indent="0" algn="just">
              <a:buNone/>
            </a:pPr>
            <a:r>
              <a:rPr lang="ru-RU" dirty="0"/>
              <a:t>возможности:</a:t>
            </a:r>
          </a:p>
          <a:p>
            <a:pPr algn="just"/>
            <a:r>
              <a:rPr lang="ru-RU" dirty="0" smtClean="0"/>
              <a:t>Обеспечить </a:t>
            </a:r>
            <a:r>
              <a:rPr lang="ru-RU" dirty="0"/>
              <a:t>доступность электронных учебников </a:t>
            </a:r>
            <a:r>
              <a:rPr lang="ru-RU" dirty="0" smtClean="0"/>
              <a:t>с персональных </a:t>
            </a:r>
            <a:r>
              <a:rPr lang="ru-RU" dirty="0"/>
              <a:t>устройств учащихся региона.</a:t>
            </a:r>
          </a:p>
          <a:p>
            <a:pPr algn="just"/>
            <a:r>
              <a:rPr lang="ru-RU" dirty="0" smtClean="0"/>
              <a:t>Приобретать </a:t>
            </a:r>
            <a:r>
              <a:rPr lang="ru-RU" dirty="0"/>
              <a:t>и распределять электронные </a:t>
            </a:r>
            <a:r>
              <a:rPr lang="ru-RU" dirty="0" smtClean="0"/>
              <a:t>учебники внутри региона, муниципалитета.</a:t>
            </a:r>
            <a:endParaRPr lang="ru-RU" dirty="0"/>
          </a:p>
          <a:p>
            <a:pPr algn="just"/>
            <a:r>
              <a:rPr lang="ru-RU" dirty="0" smtClean="0"/>
              <a:t>Управлять </a:t>
            </a:r>
            <a:r>
              <a:rPr lang="ru-RU" dirty="0"/>
              <a:t>циклом жизни электронного учебника.</a:t>
            </a:r>
          </a:p>
        </p:txBody>
      </p:sp>
    </p:spTree>
    <p:extLst>
      <p:ext uri="{BB962C8B-B14F-4D97-AF65-F5344CB8AC3E}">
        <p14:creationId xmlns:p14="http://schemas.microsoft.com/office/powerpoint/2010/main" val="25293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863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ФГОС:</vt:lpstr>
      <vt:lpstr>Презентация PowerPoint</vt:lpstr>
      <vt:lpstr>ЭОР (ГОСТ Р 53620-2009)</vt:lpstr>
      <vt:lpstr>Презентация PowerPoint</vt:lpstr>
      <vt:lpstr>Электронные учебники </vt:lpstr>
      <vt:lpstr>Электронный контент в составе ИОС</vt:lpstr>
      <vt:lpstr>Мероприятие «Создание и обеспечение функционирования единой региональной сети электронных библиотек системы образования Владимирской области» (ГП Владимирской области «Информационное общество (2014-2020  годы)»  </vt:lpstr>
      <vt:lpstr>Преимущества для муниципалитетов  </vt:lpstr>
      <vt:lpstr>Преимущества для муниципалитетов  </vt:lpstr>
      <vt:lpstr>Преимущества для школ</vt:lpstr>
      <vt:lpstr>Защита учебников </vt:lpstr>
      <vt:lpstr>Презентация PowerPoint</vt:lpstr>
      <vt:lpstr>Интеграция с информационно-образовательной средой образовательного учреждения </vt:lpstr>
      <vt:lpstr>Презентация PowerPoint</vt:lpstr>
      <vt:lpstr>Факторы, влияющие в целом на затраты по обеспечению учебниками: </vt:lpstr>
      <vt:lpstr>Презентация PowerPoint</vt:lpstr>
      <vt:lpstr>Планируемые мероприятия </vt:lpstr>
      <vt:lpstr>Ожидаемые результаты </vt:lpstr>
      <vt:lpstr>Модели внедрения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</dc:creator>
  <cp:lastModifiedBy>Виктория Власенко</cp:lastModifiedBy>
  <cp:revision>25</cp:revision>
  <cp:lastPrinted>2014-06-24T07:01:13Z</cp:lastPrinted>
  <dcterms:created xsi:type="dcterms:W3CDTF">2014-06-24T04:49:46Z</dcterms:created>
  <dcterms:modified xsi:type="dcterms:W3CDTF">2014-07-01T10:06:29Z</dcterms:modified>
</cp:coreProperties>
</file>