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4" r:id="rId4"/>
    <p:sldId id="273" r:id="rId5"/>
    <p:sldId id="262" r:id="rId6"/>
    <p:sldId id="275" r:id="rId7"/>
    <p:sldId id="277" r:id="rId8"/>
    <p:sldId id="283" r:id="rId9"/>
    <p:sldId id="278" r:id="rId10"/>
    <p:sldId id="281" r:id="rId11"/>
    <p:sldId id="282" r:id="rId12"/>
    <p:sldId id="279" r:id="rId13"/>
    <p:sldId id="27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00"/>
    <a:srgbClr val="CC0000"/>
    <a:srgbClr val="194724"/>
    <a:srgbClr val="BBF9AD"/>
    <a:srgbClr val="194B32"/>
    <a:srgbClr val="00DA00"/>
    <a:srgbClr val="007A00"/>
    <a:srgbClr val="006600"/>
    <a:srgbClr val="6C0000"/>
    <a:srgbClr val="7538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78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09.03.2017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09.03.2017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09.03.2017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09.03.2017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09.03.2017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09.03.2017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09.03.2017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09.03.2017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09.03.2017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09.03.2017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09.03.2017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6DDDE-3C24-42F7-AD86-2E92357493A0}" type="datetimeFigureOut">
              <a:rPr lang="ru-RU" smtClean="0"/>
              <a:pPr/>
              <a:t>09.03.2017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620688"/>
            <a:ext cx="5760640" cy="3312368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000" b="1" dirty="0" smtClean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_BodoniNova" pitchFamily="18" charset="-52"/>
              </a:rPr>
              <a:t>Психолого-педагогическая профилактика рисков возникновения зависимого поведения в сети Интернет</a:t>
            </a:r>
            <a:endParaRPr lang="ru-RU" sz="4000" b="1" dirty="0">
              <a:ln w="11430"/>
              <a:solidFill>
                <a:srgbClr val="CC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_BodoniNova" pitchFamily="18" charset="-5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43322" y="4581128"/>
            <a:ext cx="28083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i="1" dirty="0" smtClean="0">
                <a:solidFill>
                  <a:srgbClr val="005000"/>
                </a:solidFill>
              </a:rPr>
              <a:t>Л.В. Панфилова</a:t>
            </a:r>
          </a:p>
          <a:p>
            <a:pPr algn="r"/>
            <a:r>
              <a:rPr lang="ru-RU" sz="2000" b="1" i="1" dirty="0" smtClean="0">
                <a:solidFill>
                  <a:srgbClr val="005000"/>
                </a:solidFill>
              </a:rPr>
              <a:t>зав. каф. педагогики и психологии здоровья</a:t>
            </a:r>
          </a:p>
          <a:p>
            <a:pPr algn="r"/>
            <a:r>
              <a:rPr lang="ru-RU" sz="2000" b="1" i="1" dirty="0" smtClean="0">
                <a:solidFill>
                  <a:srgbClr val="005000"/>
                </a:solidFill>
              </a:rPr>
              <a:t>канд. биол. наук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1" y="188640"/>
            <a:ext cx="6408711" cy="2088232"/>
          </a:xfrm>
        </p:spPr>
        <p:txBody>
          <a:bodyPr>
            <a:normAutofit fontScale="90000"/>
          </a:bodyPr>
          <a:lstStyle/>
          <a:p>
            <a:pPr marL="0" indent="0" algn="l">
              <a:buNone/>
            </a:pPr>
            <a:r>
              <a:rPr lang="ru-RU" alt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Суицид – </a:t>
            </a:r>
            <a:r>
              <a:rPr lang="ru-RU" altLang="ru-RU" sz="32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психологическое явление </a:t>
            </a:r>
            <a:r>
              <a:rPr lang="ru-RU" alt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и, чтобы </a:t>
            </a:r>
            <a:r>
              <a:rPr lang="ru-RU" alt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понять </a:t>
            </a:r>
            <a:r>
              <a:rPr lang="ru-RU" alt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его, нужно понять душевное состояние человека, который решил покончить с </a:t>
            </a:r>
            <a:r>
              <a:rPr lang="ru-RU" alt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собой…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251520" y="2276873"/>
            <a:ext cx="8280920" cy="449188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altLang="ru-RU" sz="3200" b="1" dirty="0">
                <a:solidFill>
                  <a:srgbClr val="C00000"/>
                </a:solidFill>
              </a:rPr>
              <a:t>Психология самоубийства – есть, прежде всего, психология безнадежности,  замыкания человека в самом себе, своей собственной тьме</a:t>
            </a:r>
            <a:r>
              <a:rPr lang="ru-RU" altLang="ru-RU" sz="3200" b="1" dirty="0" smtClean="0">
                <a:solidFill>
                  <a:srgbClr val="C00000"/>
                </a:solidFill>
              </a:rPr>
              <a:t>.</a:t>
            </a:r>
            <a:endParaRPr lang="ru-RU" altLang="ru-RU" sz="3200" dirty="0" smtClean="0">
              <a:solidFill>
                <a:srgbClr val="C0000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alt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Самоубийство совершается </a:t>
            </a:r>
            <a:r>
              <a:rPr lang="ru-RU" altLang="ru-RU" sz="32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особую минуту жизни, </a:t>
            </a:r>
            <a:r>
              <a:rPr lang="ru-RU" alt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когда </a:t>
            </a:r>
            <a:r>
              <a:rPr lang="ru-RU" alt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чёрные </a:t>
            </a:r>
            <a:r>
              <a:rPr lang="ru-RU" alt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волны заливают душу и </a:t>
            </a:r>
            <a:r>
              <a:rPr lang="ru-RU" altLang="ru-RU" sz="32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теряется всякий луч </a:t>
            </a:r>
            <a:r>
              <a:rPr lang="ru-RU" altLang="ru-RU" sz="32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надежды</a:t>
            </a:r>
            <a:r>
              <a:rPr lang="ru-RU" altLang="ru-RU" sz="32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altLang="ru-RU" sz="3200" b="1" u="sng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 descr="http://www.mynewyorkcitylawyer.com/wp-content/uploads/2014/10/bigstock-Helping-hand-50543423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254966"/>
            <a:ext cx="2196927" cy="2196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2673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5400600" cy="2004020"/>
          </a:xfrm>
        </p:spPr>
        <p:txBody>
          <a:bodyPr>
            <a:normAutofit fontScale="90000"/>
          </a:bodyPr>
          <a:lstStyle/>
          <a:p>
            <a:pPr algn="l"/>
            <a:r>
              <a:rPr lang="ru-RU" alt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Вот почему в </a:t>
            </a:r>
            <a:r>
              <a:rPr lang="ru-RU" alt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трудные </a:t>
            </a:r>
            <a:r>
              <a:rPr lang="ru-RU" alt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минуты так важны бывают понимание и </a:t>
            </a:r>
            <a:r>
              <a:rPr lang="ru-RU" alt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помощь…</a:t>
            </a:r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323528" y="2388448"/>
            <a:ext cx="7992887" cy="1911796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altLang="ru-RU" sz="2800" b="1" i="1" dirty="0" smtClean="0">
                <a:solidFill>
                  <a:srgbClr val="C00000"/>
                </a:solidFill>
              </a:rPr>
              <a:t>Может </a:t>
            </a:r>
            <a:r>
              <a:rPr lang="ru-RU" altLang="ru-RU" sz="2800" b="1" i="1" dirty="0">
                <a:solidFill>
                  <a:srgbClr val="C00000"/>
                </a:solidFill>
              </a:rPr>
              <a:t>спасти сказанное слово или даже взгляд, дающие почувствовать, что человек этот не один на белом свете, который стал для него черным</a:t>
            </a:r>
            <a:r>
              <a:rPr lang="ru-RU" altLang="ru-RU" sz="2800" b="1" i="1" dirty="0" smtClean="0">
                <a:solidFill>
                  <a:srgbClr val="C00000"/>
                </a:solidFill>
              </a:rPr>
              <a:t>.</a:t>
            </a:r>
          </a:p>
        </p:txBody>
      </p:sp>
      <p:pic>
        <p:nvPicPr>
          <p:cNvPr id="5122" name="Picture 2" descr="D:\Документы Мила\ВИРО\Родительское собрание\180162_html_m3dc9e88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60648"/>
            <a:ext cx="2770483" cy="2004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://afisha.rb7.ru/system/images/image_links/287094/15487%D1%81%D1%82%D1%8C.pg_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533306"/>
            <a:ext cx="3447761" cy="1992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Объект 2"/>
          <p:cNvSpPr txBox="1">
            <a:spLocks/>
          </p:cNvSpPr>
          <p:nvPr/>
        </p:nvSpPr>
        <p:spPr>
          <a:xfrm>
            <a:off x="3818531" y="4293096"/>
            <a:ext cx="4425877" cy="2232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ru-RU" altLang="ru-RU" sz="2800" b="1" dirty="0" smtClean="0">
                <a:solidFill>
                  <a:srgbClr val="002060"/>
                </a:solidFill>
              </a:rPr>
              <a:t>Когда есть надежда, можно перенести самые страшные испытания и мучения, потеря надежды склоняет к самоубийству.</a:t>
            </a:r>
          </a:p>
        </p:txBody>
      </p:sp>
    </p:spTree>
    <p:extLst>
      <p:ext uri="{BB962C8B-B14F-4D97-AF65-F5344CB8AC3E}">
        <p14:creationId xmlns:p14="http://schemas.microsoft.com/office/powerpoint/2010/main" val="2045444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712968" cy="936104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игнорируйте предупреждающие знаки – во время протяните руку помощи</a:t>
            </a:r>
            <a: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844824"/>
            <a:ext cx="7920880" cy="4752528"/>
          </a:xfrm>
        </p:spPr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ü"/>
            </a:pPr>
            <a:r>
              <a:rPr lang="ru-RU" sz="2400" b="1" i="1" dirty="0">
                <a:solidFill>
                  <a:srgbClr val="002060"/>
                </a:solidFill>
              </a:rPr>
              <a:t>Предотвратить самоубийство намного проще близкому человеку, которого ребёнок считает своим </a:t>
            </a:r>
            <a:r>
              <a:rPr lang="ru-RU" sz="2400" b="1" i="1" dirty="0" smtClean="0">
                <a:solidFill>
                  <a:srgbClr val="002060"/>
                </a:solidFill>
              </a:rPr>
              <a:t>другом.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ru-RU" sz="2400" b="1" i="1" dirty="0" smtClean="0">
                <a:solidFill>
                  <a:srgbClr val="002060"/>
                </a:solidFill>
              </a:rPr>
              <a:t>От </a:t>
            </a:r>
            <a:r>
              <a:rPr lang="ru-RU" sz="2400" b="1" i="1" dirty="0">
                <a:solidFill>
                  <a:srgbClr val="002060"/>
                </a:solidFill>
              </a:rPr>
              <a:t>заботливого, любящего человека зависит </a:t>
            </a:r>
            <a:r>
              <a:rPr lang="ru-RU" sz="2400" b="1" i="1" dirty="0" smtClean="0">
                <a:solidFill>
                  <a:srgbClr val="002060"/>
                </a:solidFill>
              </a:rPr>
              <a:t>многое: он </a:t>
            </a:r>
            <a:r>
              <a:rPr lang="ru-RU" sz="2400" b="1" i="1" dirty="0">
                <a:solidFill>
                  <a:srgbClr val="002060"/>
                </a:solidFill>
              </a:rPr>
              <a:t>может спасти подростку жизнь!</a:t>
            </a:r>
          </a:p>
          <a:p>
            <a:pPr marL="0" lvl="0" indent="0">
              <a:buNone/>
            </a:pPr>
            <a:endParaRPr lang="ru-RU" sz="2400" b="1" i="1" dirty="0" smtClean="0">
              <a:solidFill>
                <a:srgbClr val="002060"/>
              </a:solidFill>
            </a:endParaRPr>
          </a:p>
          <a:p>
            <a:pPr marL="0" lvl="0" indent="0">
              <a:buNone/>
            </a:pPr>
            <a:r>
              <a:rPr lang="ru-RU" sz="3600" b="1" dirty="0" smtClean="0">
                <a:solidFill>
                  <a:srgbClr val="C00000"/>
                </a:solidFill>
              </a:rPr>
              <a:t>!!!</a:t>
            </a:r>
            <a:r>
              <a:rPr lang="ru-RU" sz="2400" b="1" dirty="0" smtClean="0">
                <a:solidFill>
                  <a:srgbClr val="002060"/>
                </a:solidFill>
              </a:rPr>
              <a:t> Если </a:t>
            </a:r>
            <a:r>
              <a:rPr lang="ru-RU" sz="2400" b="1" dirty="0">
                <a:solidFill>
                  <a:srgbClr val="002060"/>
                </a:solidFill>
              </a:rPr>
              <a:t>контакт с ребёнком утерян – сразу же обращайтесь к специалистам – психологам, социальным педагогам школ и колледжей, поликлиник, специализированных центров психологической помощи, телефона доверия</a:t>
            </a:r>
            <a:r>
              <a:rPr lang="ru-RU" sz="2400" b="1" dirty="0" smtClean="0">
                <a:solidFill>
                  <a:srgbClr val="002060"/>
                </a:solidFill>
              </a:rPr>
              <a:t>.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302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4581128"/>
            <a:ext cx="5976664" cy="622920"/>
          </a:xfrm>
        </p:spPr>
        <p:txBody>
          <a:bodyPr>
            <a:noAutofit/>
          </a:bodyPr>
          <a:lstStyle/>
          <a:p>
            <a:r>
              <a:rPr lang="ru-RU" sz="4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</a:t>
            </a:r>
            <a:r>
              <a:rPr lang="ru-RU" sz="4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внимание</a:t>
            </a:r>
            <a:r>
              <a:rPr lang="ru-RU" sz="4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597489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80920" cy="648072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Признаки зависимого </a:t>
            </a:r>
            <a:r>
              <a:rPr lang="ru-RU" sz="36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поведения ребёнка</a:t>
            </a:r>
            <a:endParaRPr lang="ru-RU" sz="3600" dirty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Содержимое 5"/>
          <p:cNvSpPr>
            <a:spLocks noGrp="1"/>
          </p:cNvSpPr>
          <p:nvPr>
            <p:ph idx="1"/>
          </p:nvPr>
        </p:nvSpPr>
        <p:spPr>
          <a:xfrm>
            <a:off x="395536" y="1196752"/>
            <a:ext cx="8064896" cy="5256584"/>
          </a:xfrm>
        </p:spPr>
        <p:txBody>
          <a:bodyPr>
            <a:normAutofit fontScale="70000" lnSpcReduction="20000"/>
          </a:bodyPr>
          <a:lstStyle/>
          <a:p>
            <a:pPr lvl="0">
              <a:buFont typeface="Wingdings" panose="05000000000000000000" pitchFamily="2" charset="2"/>
              <a:buChar char="ü"/>
            </a:pPr>
            <a:r>
              <a:rPr lang="ru-RU" sz="3600" b="1" i="1" dirty="0">
                <a:solidFill>
                  <a:srgbClr val="002060"/>
                </a:solidFill>
              </a:rPr>
              <a:t>необычно (в любом смысле) себя ведёт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ru-RU" sz="3600" b="1" i="1" dirty="0">
                <a:solidFill>
                  <a:srgbClr val="002060"/>
                </a:solidFill>
              </a:rPr>
              <a:t>часто не бывает дома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ru-RU" sz="3600" b="1" i="1" dirty="0">
                <a:solidFill>
                  <a:srgbClr val="002060"/>
                </a:solidFill>
              </a:rPr>
              <a:t>стал реагировать на незначительные проблемы вспышками гнева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ru-RU" sz="3600" b="1" i="1" dirty="0">
                <a:solidFill>
                  <a:srgbClr val="002060"/>
                </a:solidFill>
              </a:rPr>
              <a:t>демонстрирует быструю смену настроения – оно резко колеблется от излишнего возбуждения до апатии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ru-RU" sz="3600" b="1" i="1" dirty="0">
                <a:solidFill>
                  <a:srgbClr val="002060"/>
                </a:solidFill>
              </a:rPr>
              <a:t>сменил свой круг общения или Вы замечаете, что он перестал общаться со своим прежними друзьями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ru-RU" sz="3600" b="1" i="1" dirty="0">
                <a:solidFill>
                  <a:srgbClr val="002060"/>
                </a:solidFill>
              </a:rPr>
              <a:t>практически не общается с членами семьи, категорически «уходит» от разговоров на доверительные темы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ru-RU" sz="3600" b="1" i="1" dirty="0">
                <a:solidFill>
                  <a:srgbClr val="002060"/>
                </a:solidFill>
              </a:rPr>
              <a:t>активно отказывается выполнять требования взрослых или даже преднамеренно совершает поступки, которые априори не приняты в </a:t>
            </a:r>
            <a:r>
              <a:rPr lang="ru-RU" sz="3600" b="1" i="1" dirty="0" smtClean="0">
                <a:solidFill>
                  <a:srgbClr val="002060"/>
                </a:solidFill>
              </a:rPr>
              <a:t>семье</a:t>
            </a:r>
            <a:endParaRPr lang="ru-RU" sz="36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278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80920" cy="648072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Признаки зависимого </a:t>
            </a:r>
            <a:r>
              <a:rPr lang="ru-RU" sz="36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поведения ребёнка</a:t>
            </a:r>
            <a:endParaRPr lang="ru-RU" sz="3600" dirty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Содержимое 5"/>
          <p:cNvSpPr>
            <a:spLocks noGrp="1"/>
          </p:cNvSpPr>
          <p:nvPr>
            <p:ph idx="1"/>
          </p:nvPr>
        </p:nvSpPr>
        <p:spPr>
          <a:xfrm>
            <a:off x="395536" y="1340768"/>
            <a:ext cx="8064896" cy="5112568"/>
          </a:xfrm>
        </p:spPr>
        <p:txBody>
          <a:bodyPr>
            <a:normAutofit fontScale="70000" lnSpcReduction="20000"/>
          </a:bodyPr>
          <a:lstStyle/>
          <a:p>
            <a:pPr lvl="0">
              <a:buFont typeface="Wingdings" panose="05000000000000000000" pitchFamily="2" charset="2"/>
              <a:buChar char="ü"/>
            </a:pPr>
            <a:r>
              <a:rPr lang="ru-RU" sz="3600" b="1" i="1" dirty="0">
                <a:solidFill>
                  <a:srgbClr val="002060"/>
                </a:solidFill>
              </a:rPr>
              <a:t>большую часть времени проводит за компьютером, но при этом старается, чтобы члены семьи не видели, что он там делает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ru-RU" sz="3600" b="1" i="1" dirty="0">
                <a:solidFill>
                  <a:srgbClr val="002060"/>
                </a:solidFill>
              </a:rPr>
              <a:t>отвергает авторитеты, которые существовали для него раньше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ru-RU" sz="3600" b="1" i="1" dirty="0">
                <a:solidFill>
                  <a:srgbClr val="002060"/>
                </a:solidFill>
              </a:rPr>
              <a:t>активно противопоставляет своё поведение общепринятым социальным нормам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ru-RU" sz="3600" b="1" i="1" dirty="0">
                <a:solidFill>
                  <a:srgbClr val="002060"/>
                </a:solidFill>
              </a:rPr>
              <a:t>«уходит в себя» – старается быть наедине, причём обособление становится глубоким и длительным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ru-RU" sz="3600" b="1" i="1" dirty="0">
                <a:solidFill>
                  <a:srgbClr val="002060"/>
                </a:solidFill>
              </a:rPr>
              <a:t>проявляет резкое снижение повседневной активности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ru-RU" sz="3600" b="1" i="1" dirty="0">
                <a:solidFill>
                  <a:srgbClr val="002060"/>
                </a:solidFill>
              </a:rPr>
              <a:t>приводит личные дела в порядок, может раздаривать личные вещи, даже те, которые раньше очень любил и </a:t>
            </a:r>
            <a:r>
              <a:rPr lang="ru-RU" sz="3600" b="1" i="1" dirty="0" smtClean="0">
                <a:solidFill>
                  <a:srgbClr val="002060"/>
                </a:solidFill>
              </a:rPr>
              <a:t>ценил</a:t>
            </a:r>
            <a:endParaRPr lang="ru-RU" sz="36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3042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80920" cy="648072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Признаки зависимого </a:t>
            </a:r>
            <a:r>
              <a:rPr lang="ru-RU" sz="36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поведения ребёнка</a:t>
            </a:r>
            <a:endParaRPr lang="ru-RU" sz="3600" dirty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Содержимое 5"/>
          <p:cNvSpPr>
            <a:spLocks noGrp="1"/>
          </p:cNvSpPr>
          <p:nvPr>
            <p:ph idx="1"/>
          </p:nvPr>
        </p:nvSpPr>
        <p:spPr>
          <a:xfrm>
            <a:off x="395536" y="1268760"/>
            <a:ext cx="7776864" cy="5184576"/>
          </a:xfrm>
        </p:spPr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ü"/>
            </a:pPr>
            <a:r>
              <a:rPr lang="ru-RU" sz="2800" b="1" i="1" dirty="0">
                <a:solidFill>
                  <a:srgbClr val="002060"/>
                </a:solidFill>
              </a:rPr>
              <a:t>особенно характерно то, что дети стараются выйти в интернет рано </a:t>
            </a:r>
            <a:r>
              <a:rPr lang="ru-RU" sz="2800" b="1" i="1" dirty="0" smtClean="0">
                <a:solidFill>
                  <a:srgbClr val="002060"/>
                </a:solidFill>
              </a:rPr>
              <a:t>утром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ru-RU" sz="2800" b="1" i="1" dirty="0">
                <a:solidFill>
                  <a:srgbClr val="002060"/>
                </a:solidFill>
              </a:rPr>
              <a:t>ребёнок старается мало спать (например что-то делает ночью, некоторые ложатся только под утро, бодрствуя без всякой видимой </a:t>
            </a:r>
            <a:r>
              <a:rPr lang="ru-RU" sz="2800" b="1" i="1" dirty="0" smtClean="0">
                <a:solidFill>
                  <a:srgbClr val="002060"/>
                </a:solidFill>
              </a:rPr>
              <a:t>причины). Депривация сна – опасная вещь в руках манипулятора.</a:t>
            </a:r>
            <a:endParaRPr lang="ru-RU" sz="2800" b="1" i="1" dirty="0">
              <a:solidFill>
                <a:srgbClr val="002060"/>
              </a:solidFill>
            </a:endParaRPr>
          </a:p>
          <a:p>
            <a:pPr marL="0" lvl="0" indent="0">
              <a:buNone/>
            </a:pPr>
            <a:r>
              <a:rPr lang="ru-RU" sz="2800" b="1" dirty="0">
                <a:solidFill>
                  <a:srgbClr val="005000"/>
                </a:solidFill>
              </a:rPr>
              <a:t>Выше перечисленные изменения в поведении подростка могут проявляться строго индивидуально, совсем не </a:t>
            </a:r>
            <a:r>
              <a:rPr lang="ru-RU" sz="2800" b="1" dirty="0" smtClean="0">
                <a:solidFill>
                  <a:srgbClr val="005000"/>
                </a:solidFill>
              </a:rPr>
              <a:t>обязательно, что </a:t>
            </a:r>
            <a:r>
              <a:rPr lang="ru-RU" sz="2800" b="1" dirty="0">
                <a:solidFill>
                  <a:srgbClr val="005000"/>
                </a:solidFill>
              </a:rPr>
              <a:t>они будут наблюдаться все сразу.</a:t>
            </a:r>
            <a:endParaRPr lang="ru-RU" sz="2800" b="1" i="1" dirty="0" smtClean="0">
              <a:solidFill>
                <a:srgbClr val="005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84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96944" cy="164219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Меры профилактики по предотвращению включения ребёнка в «группы смерти»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060849"/>
            <a:ext cx="8136904" cy="4464496"/>
          </a:xfrm>
        </p:spPr>
        <p:txBody>
          <a:bodyPr>
            <a:normAutofit lnSpcReduction="10000"/>
          </a:bodyPr>
          <a:lstStyle/>
          <a:p>
            <a:pPr marL="0" lvl="0" indent="0" algn="ctr">
              <a:buNone/>
            </a:pPr>
            <a:r>
              <a:rPr lang="ru-RU" sz="9600" b="1" dirty="0" smtClean="0">
                <a:solidFill>
                  <a:srgbClr val="C00000"/>
                </a:solidFill>
              </a:rPr>
              <a:t>!!!</a:t>
            </a:r>
          </a:p>
          <a:p>
            <a:pPr marL="0" lvl="0" indent="0">
              <a:buNone/>
            </a:pPr>
            <a:r>
              <a:rPr lang="ru-RU" sz="4800" dirty="0" smtClean="0">
                <a:solidFill>
                  <a:srgbClr val="C00000"/>
                </a:solidFill>
              </a:rPr>
              <a:t>Взрослым необходимо сформировать потребность </a:t>
            </a:r>
            <a:r>
              <a:rPr lang="ru-RU" sz="4800" u="sng" dirty="0" smtClean="0">
                <a:solidFill>
                  <a:srgbClr val="C00000"/>
                </a:solidFill>
              </a:rPr>
              <a:t>ЗНАТЬ</a:t>
            </a:r>
            <a:r>
              <a:rPr lang="ru-RU" sz="4800" dirty="0" smtClean="0">
                <a:solidFill>
                  <a:srgbClr val="C00000"/>
                </a:solidFill>
              </a:rPr>
              <a:t> о том, что делает ребёнок в интернете</a:t>
            </a:r>
            <a:endParaRPr lang="ru-RU" u="sng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205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64219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Меры профилактики по предотвращению включения ребёнка в «группы смерти»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204864"/>
            <a:ext cx="8136904" cy="4353347"/>
          </a:xfrm>
        </p:spPr>
        <p:txBody>
          <a:bodyPr>
            <a:normAutofit fontScale="85000" lnSpcReduction="20000"/>
          </a:bodyPr>
          <a:lstStyle/>
          <a:p>
            <a:pPr lvl="0">
              <a:buFont typeface="Wingdings" panose="05000000000000000000" pitchFamily="2" charset="2"/>
              <a:buChar char="ü"/>
            </a:pPr>
            <a:r>
              <a:rPr lang="ru-RU" b="1" i="1" dirty="0" smtClean="0">
                <a:solidFill>
                  <a:srgbClr val="002060"/>
                </a:solidFill>
              </a:rPr>
              <a:t>Родителям </a:t>
            </a:r>
            <a:r>
              <a:rPr lang="ru-RU" b="1" i="1" dirty="0">
                <a:solidFill>
                  <a:srgbClr val="002060"/>
                </a:solidFill>
              </a:rPr>
              <a:t>необходимо </a:t>
            </a:r>
            <a:r>
              <a:rPr lang="ru-RU" b="1" i="1" u="sng" dirty="0">
                <a:solidFill>
                  <a:srgbClr val="002060"/>
                </a:solidFill>
              </a:rPr>
              <a:t>знать об активностях ребёнка в интернете, </a:t>
            </a:r>
            <a:r>
              <a:rPr lang="ru-RU" b="1" i="1" dirty="0">
                <a:solidFill>
                  <a:srgbClr val="002060"/>
                </a:solidFill>
              </a:rPr>
              <a:t>желательно быть зарегистрированными в друзьях у ребёнка в социальных сетях и достаточно часто просматривать новости его страницы.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ru-RU" b="1" i="1" dirty="0" smtClean="0">
                <a:solidFill>
                  <a:srgbClr val="002060"/>
                </a:solidFill>
              </a:rPr>
              <a:t>Личная </a:t>
            </a:r>
            <a:r>
              <a:rPr lang="ru-RU" b="1" i="1" dirty="0">
                <a:solidFill>
                  <a:srgbClr val="002060"/>
                </a:solidFill>
              </a:rPr>
              <a:t>страница ребёнка </a:t>
            </a:r>
            <a:r>
              <a:rPr lang="ru-RU" b="1" i="1" u="sng" dirty="0">
                <a:solidFill>
                  <a:srgbClr val="002060"/>
                </a:solidFill>
              </a:rPr>
              <a:t>не </a:t>
            </a:r>
            <a:r>
              <a:rPr lang="ru-RU" b="1" i="1" u="sng" dirty="0" smtClean="0">
                <a:solidFill>
                  <a:srgbClr val="002060"/>
                </a:solidFill>
              </a:rPr>
              <a:t>должна содержать информацию </a:t>
            </a:r>
            <a:r>
              <a:rPr lang="ru-RU" b="1" i="1" u="sng" dirty="0">
                <a:solidFill>
                  <a:srgbClr val="002060"/>
                </a:solidFill>
              </a:rPr>
              <a:t>о себе</a:t>
            </a:r>
            <a:r>
              <a:rPr lang="ru-RU" b="1" i="1" dirty="0">
                <a:solidFill>
                  <a:srgbClr val="002060"/>
                </a:solidFill>
              </a:rPr>
              <a:t>: район города в котором он живёт, сведения о школе, о родителях. </a:t>
            </a:r>
            <a:r>
              <a:rPr lang="ru-RU" b="1" i="1" dirty="0" smtClean="0">
                <a:solidFill>
                  <a:srgbClr val="002060"/>
                </a:solidFill>
              </a:rPr>
              <a:t>Необходимо попросить ребёнка </a:t>
            </a:r>
            <a:r>
              <a:rPr lang="ru-RU" b="1" i="1" dirty="0">
                <a:solidFill>
                  <a:srgbClr val="002060"/>
                </a:solidFill>
              </a:rPr>
              <a:t>удалить эти данные, если они есть, объяснив, что </a:t>
            </a:r>
            <a:r>
              <a:rPr lang="ru-RU" b="1" i="1" dirty="0" smtClean="0">
                <a:solidFill>
                  <a:srgbClr val="002060"/>
                </a:solidFill>
              </a:rPr>
              <a:t>эту информацию не </a:t>
            </a:r>
            <a:r>
              <a:rPr lang="ru-RU" b="1" i="1" dirty="0">
                <a:solidFill>
                  <a:srgbClr val="002060"/>
                </a:solidFill>
              </a:rPr>
              <a:t>нужно афишировать в социальных сетях для незнакомых людей</a:t>
            </a:r>
            <a:r>
              <a:rPr lang="ru-RU" b="1" i="1" dirty="0" smtClean="0">
                <a:solidFill>
                  <a:srgbClr val="002060"/>
                </a:solidFill>
              </a:rPr>
              <a:t>.</a:t>
            </a:r>
            <a:endParaRPr lang="ru-RU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81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712968" cy="936104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игнорируйте предупреждающие знаки – во время протяните руку помощи</a:t>
            </a:r>
            <a: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28800"/>
            <a:ext cx="8208912" cy="4968552"/>
          </a:xfrm>
        </p:spPr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ü"/>
            </a:pPr>
            <a:r>
              <a:rPr lang="ru-RU" b="1" i="1" u="sng" dirty="0" smtClean="0">
                <a:solidFill>
                  <a:srgbClr val="002060"/>
                </a:solidFill>
              </a:rPr>
              <a:t>Признайте ситуацию.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b="1" i="1" dirty="0">
                <a:solidFill>
                  <a:srgbClr val="002060"/>
                </a:solidFill>
              </a:rPr>
              <a:t>Очень часто родители предпочитают игнорировать очевидные факты, убеждая себя в том, что «мой ребёнок никогда не пойдёт на такое», «я его знаю» и т.п.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ru-RU" b="1" i="1" dirty="0" smtClean="0">
                <a:solidFill>
                  <a:srgbClr val="002060"/>
                </a:solidFill>
              </a:rPr>
              <a:t>Совершите </a:t>
            </a:r>
            <a:r>
              <a:rPr lang="ru-RU" b="1" i="1" dirty="0">
                <a:solidFill>
                  <a:srgbClr val="002060"/>
                </a:solidFill>
              </a:rPr>
              <a:t>максимум усилий, чтобы </a:t>
            </a:r>
            <a:r>
              <a:rPr lang="ru-RU" b="1" i="1" u="sng" dirty="0">
                <a:solidFill>
                  <a:srgbClr val="002060"/>
                </a:solidFill>
              </a:rPr>
              <a:t>сохранить контакт с ребёнком</a:t>
            </a:r>
            <a:r>
              <a:rPr lang="ru-RU" b="1" i="1" dirty="0">
                <a:solidFill>
                  <a:srgbClr val="002060"/>
                </a:solidFill>
              </a:rPr>
              <a:t> или по возможности восстановить его, наладить доверительные отношения</a:t>
            </a:r>
            <a:r>
              <a:rPr lang="ru-RU" b="1" i="1" dirty="0" smtClean="0">
                <a:solidFill>
                  <a:srgbClr val="002060"/>
                </a:solidFill>
              </a:rPr>
              <a:t>.</a:t>
            </a:r>
            <a:endParaRPr lang="ru-RU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754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712968" cy="936104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игнорируйте предупреждающие знаки – во время протяните руку помощи</a:t>
            </a:r>
            <a: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12776"/>
            <a:ext cx="8208912" cy="5184576"/>
          </a:xfrm>
        </p:spPr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ü"/>
            </a:pPr>
            <a:r>
              <a:rPr lang="ru-RU" sz="2200" b="1" i="1" dirty="0" smtClean="0">
                <a:solidFill>
                  <a:srgbClr val="002060"/>
                </a:solidFill>
              </a:rPr>
              <a:t>Постарайтесь </a:t>
            </a:r>
            <a:r>
              <a:rPr lang="ru-RU" sz="2200" b="1" i="1" u="sng" dirty="0" smtClean="0">
                <a:solidFill>
                  <a:srgbClr val="002060"/>
                </a:solidFill>
              </a:rPr>
              <a:t>организовать </a:t>
            </a:r>
            <a:r>
              <a:rPr lang="ru-RU" sz="2200" b="1" i="1" u="sng" dirty="0">
                <a:solidFill>
                  <a:srgbClr val="002060"/>
                </a:solidFill>
              </a:rPr>
              <a:t>разговор</a:t>
            </a:r>
            <a:r>
              <a:rPr lang="ru-RU" sz="2200" b="1" i="1" dirty="0">
                <a:solidFill>
                  <a:srgbClr val="002060"/>
                </a:solidFill>
              </a:rPr>
              <a:t>, о том, что Вам известно, что ребёнок состоит в группе, которая причастна к той или иной игре. Однако разговор обязательно должен быть спокойным, ни в коем случае не обвиняйте своего ребёнка, не устраивайте истерики, дайте возможность ему высказаться и выслушайте его доводы. </a:t>
            </a:r>
            <a:r>
              <a:rPr lang="ru-RU" sz="2200" b="1" i="1" u="sng" dirty="0">
                <a:solidFill>
                  <a:srgbClr val="002060"/>
                </a:solidFill>
              </a:rPr>
              <a:t>Разговор не должен проводиться в агрессивной и авторитарной форме.</a:t>
            </a:r>
            <a:r>
              <a:rPr lang="ru-RU" sz="2200" b="1" i="1" dirty="0">
                <a:solidFill>
                  <a:srgbClr val="002060"/>
                </a:solidFill>
              </a:rPr>
              <a:t> Услышьте своего ребёнка и дайте ему понять, что Вы по-прежнему его любите и </a:t>
            </a:r>
            <a:r>
              <a:rPr lang="ru-RU" sz="2200" b="1" i="1" u="sng" dirty="0">
                <a:solidFill>
                  <a:srgbClr val="002060"/>
                </a:solidFill>
              </a:rPr>
              <a:t>он один из самых дорогих Вам людей.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ru-RU" sz="2200" b="1" i="1" dirty="0">
                <a:solidFill>
                  <a:srgbClr val="002060"/>
                </a:solidFill>
              </a:rPr>
              <a:t>Обязательно скажите, что ребёнку </a:t>
            </a:r>
            <a:r>
              <a:rPr lang="ru-RU" sz="2200" b="1" i="1" u="sng" dirty="0">
                <a:solidFill>
                  <a:srgbClr val="002060"/>
                </a:solidFill>
              </a:rPr>
              <a:t>не надо в одиночку решать свои проблемы</a:t>
            </a:r>
            <a:r>
              <a:rPr lang="ru-RU" sz="2200" b="1" i="1" dirty="0">
                <a:solidFill>
                  <a:srgbClr val="002060"/>
                </a:solidFill>
              </a:rPr>
              <a:t> (любого характера), надо обязательно в первую очередь рассказать о них родителям. Необходимо внушить ребёнку, что он не одинок и у него есть близкие люди, которые всегда готовы прийти на помощь</a:t>
            </a:r>
            <a:r>
              <a:rPr lang="ru-RU" sz="2200" b="1" i="1" dirty="0" smtClean="0">
                <a:solidFill>
                  <a:srgbClr val="002060"/>
                </a:solidFill>
              </a:rPr>
              <a:t>.</a:t>
            </a:r>
            <a:endParaRPr lang="ru-RU" sz="22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073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712968" cy="936104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игнорируйте предупреждающие знаки – во время протяните руку помощи</a:t>
            </a:r>
            <a: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84784"/>
            <a:ext cx="8208912" cy="5112568"/>
          </a:xfrm>
        </p:spPr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ü"/>
            </a:pPr>
            <a:r>
              <a:rPr lang="ru-RU" sz="2300" b="1" i="1" dirty="0">
                <a:solidFill>
                  <a:srgbClr val="002060"/>
                </a:solidFill>
              </a:rPr>
              <a:t>Обсудите с ребёнком </a:t>
            </a:r>
            <a:r>
              <a:rPr lang="ru-RU" sz="2300" b="1" i="1" u="sng" dirty="0">
                <a:solidFill>
                  <a:srgbClr val="002060"/>
                </a:solidFill>
              </a:rPr>
              <a:t>возможность и необходимость помощи специалистов.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ru-RU" sz="2300" b="1" i="1" u="sng" dirty="0">
                <a:solidFill>
                  <a:srgbClr val="002060"/>
                </a:solidFill>
              </a:rPr>
              <a:t>Не запрещайте</a:t>
            </a:r>
            <a:r>
              <a:rPr lang="ru-RU" sz="2300" b="1" i="1" dirty="0">
                <a:solidFill>
                  <a:srgbClr val="002060"/>
                </a:solidFill>
              </a:rPr>
              <a:t> ребёнку </a:t>
            </a:r>
            <a:r>
              <a:rPr lang="ru-RU" sz="2300" b="1" i="1" u="sng" dirty="0">
                <a:solidFill>
                  <a:srgbClr val="002060"/>
                </a:solidFill>
              </a:rPr>
              <a:t>пользоваться интернетом</a:t>
            </a:r>
            <a:r>
              <a:rPr lang="ru-RU" sz="2300" b="1" i="1" dirty="0">
                <a:solidFill>
                  <a:srgbClr val="002060"/>
                </a:solidFill>
              </a:rPr>
              <a:t> – всё равно он найдёт выход в сеть и только отстранится от Вас и «закроется».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ru-RU" sz="2300" b="1" i="1" dirty="0">
                <a:solidFill>
                  <a:srgbClr val="002060"/>
                </a:solidFill>
              </a:rPr>
              <a:t>Постарайтесь договориться с ребёнком об </a:t>
            </a:r>
            <a:r>
              <a:rPr lang="ru-RU" sz="2300" b="1" i="1" u="sng" dirty="0">
                <a:solidFill>
                  <a:srgbClr val="002060"/>
                </a:solidFill>
              </a:rPr>
              <a:t>отказе от общения в социальных сетях</a:t>
            </a:r>
            <a:r>
              <a:rPr lang="ru-RU" sz="2300" b="1" i="1" dirty="0">
                <a:solidFill>
                  <a:srgbClr val="002060"/>
                </a:solidFill>
              </a:rPr>
              <a:t> или об обязательной смене личной </a:t>
            </a:r>
            <a:r>
              <a:rPr lang="ru-RU" sz="2300" b="1" i="1" dirty="0" smtClean="0">
                <a:solidFill>
                  <a:srgbClr val="002060"/>
                </a:solidFill>
              </a:rPr>
              <a:t>страницы, а желательно аккаунта, созданного с нового </a:t>
            </a:r>
            <a:r>
              <a:rPr lang="en-US" sz="2300" b="1" i="1" dirty="0" smtClean="0">
                <a:solidFill>
                  <a:srgbClr val="002060"/>
                </a:solidFill>
              </a:rPr>
              <a:t>IP</a:t>
            </a:r>
            <a:r>
              <a:rPr lang="ru-RU" sz="2300" b="1" i="1" dirty="0" smtClean="0">
                <a:solidFill>
                  <a:srgbClr val="002060"/>
                </a:solidFill>
              </a:rPr>
              <a:t>-адреса.</a:t>
            </a:r>
            <a:endParaRPr lang="ru-RU" sz="2300" b="1" i="1" dirty="0">
              <a:solidFill>
                <a:srgbClr val="002060"/>
              </a:solidFill>
            </a:endParaRPr>
          </a:p>
          <a:p>
            <a:pPr lvl="0">
              <a:buFont typeface="Wingdings" panose="05000000000000000000" pitchFamily="2" charset="2"/>
              <a:buChar char="ü"/>
            </a:pPr>
            <a:r>
              <a:rPr lang="ru-RU" sz="2300" b="1" i="1" dirty="0">
                <a:solidFill>
                  <a:srgbClr val="002060"/>
                </a:solidFill>
              </a:rPr>
              <a:t>Предложите своему ребёнку </a:t>
            </a:r>
            <a:r>
              <a:rPr lang="ru-RU" sz="2300" b="1" i="1" u="sng" dirty="0">
                <a:solidFill>
                  <a:srgbClr val="002060"/>
                </a:solidFill>
              </a:rPr>
              <a:t>альтернативные </a:t>
            </a:r>
            <a:r>
              <a:rPr lang="ru-RU" sz="2300" b="1" i="1" dirty="0">
                <a:solidFill>
                  <a:srgbClr val="002060"/>
                </a:solidFill>
              </a:rPr>
              <a:t>онлайн-активностям </a:t>
            </a:r>
            <a:r>
              <a:rPr lang="ru-RU" sz="2300" b="1" i="1" u="sng" dirty="0">
                <a:solidFill>
                  <a:srgbClr val="002060"/>
                </a:solidFill>
              </a:rPr>
              <a:t>занятия</a:t>
            </a:r>
            <a:r>
              <a:rPr lang="ru-RU" sz="2300" b="1" i="1" dirty="0">
                <a:solidFill>
                  <a:srgbClr val="002060"/>
                </a:solidFill>
              </a:rPr>
              <a:t>, которые смогут заинтересовать его в «</a:t>
            </a:r>
            <a:r>
              <a:rPr lang="ru-RU" sz="2300" b="1" i="1" dirty="0" err="1">
                <a:solidFill>
                  <a:srgbClr val="002060"/>
                </a:solidFill>
              </a:rPr>
              <a:t>офлайновом</a:t>
            </a:r>
            <a:r>
              <a:rPr lang="ru-RU" sz="2300" b="1" i="1" dirty="0">
                <a:solidFill>
                  <a:srgbClr val="002060"/>
                </a:solidFill>
              </a:rPr>
              <a:t>» пространстве: прежде всего это совместные с семьёй занятия – прогулки, катание на велосипедах, хобби, а также секции, студии и т.д</a:t>
            </a:r>
            <a:r>
              <a:rPr lang="ru-RU" sz="2300" b="1" i="1" dirty="0" smtClean="0">
                <a:solidFill>
                  <a:srgbClr val="002060"/>
                </a:solidFill>
              </a:rPr>
              <a:t>.</a:t>
            </a:r>
            <a:endParaRPr lang="ru-RU" sz="23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340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6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C0000"/>
      </a:hlink>
      <a:folHlink>
        <a:srgbClr val="974806"/>
      </a:folHlink>
    </a:clrScheme>
    <a:fontScheme name="Другая 1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1176</TotalTime>
  <Words>884</Words>
  <Application>Microsoft Office PowerPoint</Application>
  <PresentationFormat>Экран (4:3)</PresentationFormat>
  <Paragraphs>52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Психолого-педагогическая профилактика рисков возникновения зависимого поведения в сети Интернет</vt:lpstr>
      <vt:lpstr>Признаки зависимого поведения ребёнка</vt:lpstr>
      <vt:lpstr>Признаки зависимого поведения ребёнка</vt:lpstr>
      <vt:lpstr>Признаки зависимого поведения ребёнка</vt:lpstr>
      <vt:lpstr>Меры профилактики по предотвращению включения ребёнка в «группы смерти»</vt:lpstr>
      <vt:lpstr>Меры профилактики по предотвращению включения ребёнка в «группы смерти»</vt:lpstr>
      <vt:lpstr>Не игнорируйте предупреждающие знаки – во время протяните руку помощи!</vt:lpstr>
      <vt:lpstr>Не игнорируйте предупреждающие знаки – во время протяните руку помощи!</vt:lpstr>
      <vt:lpstr>Не игнорируйте предупреждающие знаки – во время протяните руку помощи!</vt:lpstr>
      <vt:lpstr>Суицид – психологическое явление и, чтобы понять его, нужно понять душевное состояние человека, который решил покончить с собой…</vt:lpstr>
      <vt:lpstr>Вот почему в трудные минуты так важны бывают понимание и помощь…</vt:lpstr>
      <vt:lpstr>Не игнорируйте предупреждающие знаки – во время протяните руку помощи!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Елена</dc:creator>
  <cp:lastModifiedBy>Людмила Панфилова</cp:lastModifiedBy>
  <cp:revision>61</cp:revision>
  <dcterms:created xsi:type="dcterms:W3CDTF">2014-08-08T16:01:14Z</dcterms:created>
  <dcterms:modified xsi:type="dcterms:W3CDTF">2017-03-09T12:48:04Z</dcterms:modified>
</cp:coreProperties>
</file>