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theme/themeOverride1.xml" ContentType="application/vnd.openxmlformats-officedocument.themeOverr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theme/themeOverride2.xml" ContentType="application/vnd.openxmlformats-officedocument.themeOverride+xml"/>
  <Override PartName="/ppt/charts/chart12.xml" ContentType="application/vnd.openxmlformats-officedocument.drawingml.chart+xml"/>
  <Override PartName="/ppt/theme/themeOverride3.xml" ContentType="application/vnd.openxmlformats-officedocument.themeOverride+xml"/>
  <Override PartName="/ppt/charts/chart13.xml" ContentType="application/vnd.openxmlformats-officedocument.drawingml.chart+xml"/>
  <Override PartName="/ppt/theme/themeOverride4.xml" ContentType="application/vnd.openxmlformats-officedocument.themeOverride+xml"/>
  <Override PartName="/ppt/charts/chart14.xml" ContentType="application/vnd.openxmlformats-officedocument.drawingml.chart+xml"/>
  <Override PartName="/ppt/theme/themeOverride5.xml" ContentType="application/vnd.openxmlformats-officedocument.themeOverride+xml"/>
  <Override PartName="/ppt/charts/chart15.xml" ContentType="application/vnd.openxmlformats-officedocument.drawingml.chart+xml"/>
  <Override PartName="/ppt/theme/themeOverride6.xml" ContentType="application/vnd.openxmlformats-officedocument.themeOverride+xml"/>
  <Override PartName="/ppt/charts/chart16.xml" ContentType="application/vnd.openxmlformats-officedocument.drawingml.chart+xml"/>
  <Override PartName="/ppt/theme/themeOverride7.xml" ContentType="application/vnd.openxmlformats-officedocument.themeOverride+xml"/>
  <Override PartName="/ppt/charts/chart17.xml" ContentType="application/vnd.openxmlformats-officedocument.drawingml.chart+xml"/>
  <Override PartName="/ppt/theme/themeOverride8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drawings/drawing1.xml" ContentType="application/vnd.openxmlformats-officedocument.drawingml.chartshape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2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56" r:id="rId3"/>
    <p:sldId id="265" r:id="rId4"/>
    <p:sldId id="260" r:id="rId5"/>
    <p:sldId id="263" r:id="rId6"/>
    <p:sldId id="264" r:id="rId7"/>
    <p:sldId id="272" r:id="rId8"/>
    <p:sldId id="269" r:id="rId9"/>
    <p:sldId id="268" r:id="rId10"/>
    <p:sldId id="270" r:id="rId11"/>
    <p:sldId id="273" r:id="rId12"/>
    <p:sldId id="267" r:id="rId13"/>
    <p:sldId id="262" r:id="rId14"/>
    <p:sldId id="266" r:id="rId15"/>
    <p:sldId id="261" r:id="rId16"/>
    <p:sldId id="274" r:id="rId17"/>
    <p:sldId id="271" r:id="rId18"/>
    <p:sldId id="313" r:id="rId19"/>
    <p:sldId id="314" r:id="rId20"/>
    <p:sldId id="287" r:id="rId21"/>
    <p:sldId id="288" r:id="rId22"/>
    <p:sldId id="316" r:id="rId23"/>
    <p:sldId id="317" r:id="rId24"/>
    <p:sldId id="315" r:id="rId25"/>
    <p:sldId id="286" r:id="rId26"/>
    <p:sldId id="289" r:id="rId27"/>
    <p:sldId id="285" r:id="rId28"/>
    <p:sldId id="283" r:id="rId29"/>
    <p:sldId id="284" r:id="rId30"/>
    <p:sldId id="282" r:id="rId31"/>
    <p:sldId id="281" r:id="rId32"/>
    <p:sldId id="280" r:id="rId33"/>
    <p:sldId id="279" r:id="rId34"/>
    <p:sldId id="277" r:id="rId35"/>
    <p:sldId id="278" r:id="rId36"/>
    <p:sldId id="290" r:id="rId37"/>
    <p:sldId id="276" r:id="rId38"/>
    <p:sldId id="275" r:id="rId39"/>
    <p:sldId id="301" r:id="rId40"/>
    <p:sldId id="299" r:id="rId41"/>
    <p:sldId id="300" r:id="rId42"/>
    <p:sldId id="298" r:id="rId43"/>
    <p:sldId id="312" r:id="rId44"/>
    <p:sldId id="297" r:id="rId45"/>
    <p:sldId id="318" r:id="rId46"/>
    <p:sldId id="296" r:id="rId47"/>
    <p:sldId id="295" r:id="rId48"/>
    <p:sldId id="294" r:id="rId49"/>
    <p:sldId id="293" r:id="rId50"/>
    <p:sldId id="292" r:id="rId51"/>
    <p:sldId id="307" r:id="rId52"/>
    <p:sldId id="324" r:id="rId53"/>
    <p:sldId id="325" r:id="rId54"/>
    <p:sldId id="326" r:id="rId55"/>
    <p:sldId id="311" r:id="rId56"/>
    <p:sldId id="310" r:id="rId57"/>
    <p:sldId id="306" r:id="rId58"/>
    <p:sldId id="309" r:id="rId59"/>
    <p:sldId id="308" r:id="rId60"/>
    <p:sldId id="305" r:id="rId61"/>
    <p:sldId id="303" r:id="rId62"/>
    <p:sldId id="304" r:id="rId63"/>
    <p:sldId id="319" r:id="rId64"/>
    <p:sldId id="320" r:id="rId65"/>
    <p:sldId id="302" r:id="rId66"/>
    <p:sldId id="323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FFA00"/>
    <a:srgbClr val="CC3300"/>
    <a:srgbClr val="996633"/>
    <a:srgbClr val="FF3399"/>
    <a:srgbClr val="174093"/>
    <a:srgbClr val="858A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512" autoAdjust="0"/>
  </p:normalViewPr>
  <p:slideViewPr>
    <p:cSldViewPr>
      <p:cViewPr>
        <p:scale>
          <a:sx n="104" d="100"/>
          <a:sy n="104" d="100"/>
        </p:scale>
        <p:origin x="-1824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0.xlsx"/><Relationship Id="rId1" Type="http://schemas.openxmlformats.org/officeDocument/2006/relationships/themeOverride" Target="../theme/themeOverride2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1.xlsx"/><Relationship Id="rId1" Type="http://schemas.openxmlformats.org/officeDocument/2006/relationships/themeOverride" Target="../theme/themeOverride3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2.xlsx"/><Relationship Id="rId1" Type="http://schemas.openxmlformats.org/officeDocument/2006/relationships/themeOverride" Target="../theme/themeOverride4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3.xlsx"/><Relationship Id="rId1" Type="http://schemas.openxmlformats.org/officeDocument/2006/relationships/themeOverride" Target="../theme/themeOverride5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4.xlsx"/><Relationship Id="rId1" Type="http://schemas.openxmlformats.org/officeDocument/2006/relationships/themeOverride" Target="../theme/themeOverride6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5.xlsx"/><Relationship Id="rId1" Type="http://schemas.openxmlformats.org/officeDocument/2006/relationships/themeOverride" Target="../theme/themeOverride7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6.xlsx"/><Relationship Id="rId1" Type="http://schemas.openxmlformats.org/officeDocument/2006/relationships/themeOverride" Target="../theme/themeOverride8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6.xlsx"/><Relationship Id="rId1" Type="http://schemas.openxmlformats.org/officeDocument/2006/relationships/themeOverride" Target="../theme/themeOverride1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6525179827048195"/>
          <c:y val="0.16889141947191091"/>
          <c:w val="0.68129842291708365"/>
          <c:h val="0.75925452727474763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
несдавших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3.555911804822523E-2"/>
                  <c:y val="-1.098774972715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Русский язык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Район 
2019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3.2921596936693762E-2"/>
                  <c:y val="-4.5456550579347402E-2"/>
                </c:manualLayout>
              </c:layout>
              <c:spPr/>
              <c:txPr>
                <a:bodyPr/>
                <a:lstStyle/>
                <a:p>
                  <a:pPr algn="ctr">
                    <a:defRPr lang="ru-RU" sz="2400" b="1" i="0" u="none" strike="noStrike" kern="1200" baseline="0">
                      <a:solidFill>
                        <a:prstClr val="black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24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Русский язык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68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Область 
2019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dLbl>
              <c:idx val="0"/>
              <c:layout>
                <c:manualLayout>
                  <c:x val="2.1929820774654558E-2"/>
                  <c:y val="-3.6311324885470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Русский язык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4898432"/>
        <c:axId val="77599488"/>
        <c:axId val="0"/>
      </c:bar3DChart>
      <c:catAx>
        <c:axId val="7489843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2">
                    <a:lumMod val="50000"/>
                  </a:schemeClr>
                </a:solidFill>
              </a:defRPr>
            </a:pPr>
            <a:endParaRPr lang="ru-RU"/>
          </a:p>
        </c:txPr>
        <c:crossAx val="77599488"/>
        <c:crosses val="autoZero"/>
        <c:auto val="1"/>
        <c:lblAlgn val="ctr"/>
        <c:lblOffset val="100"/>
        <c:noMultiLvlLbl val="0"/>
      </c:catAx>
      <c:valAx>
        <c:axId val="775994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7489843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"/>
          <c:y val="5.187332126495749E-3"/>
          <c:w val="0.63332856172666097"/>
          <c:h val="0.2282532333008750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6525179827048195"/>
          <c:y val="0.16889141947191091"/>
          <c:w val="0.68129842291708365"/>
          <c:h val="0.75925452727474763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3.555911804822523E-2"/>
                  <c:y val="-1.098774972715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общество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34.6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3.2921596936693762E-2"/>
                  <c:y val="-4.5456550579347402E-2"/>
                </c:manualLayout>
              </c:layout>
              <c:spPr/>
              <c:txPr>
                <a:bodyPr/>
                <a:lstStyle/>
                <a:p>
                  <a:pPr algn="ctr">
                    <a:defRPr lang="ru-RU" sz="1800" b="1" i="0" u="none" strike="noStrike" kern="1200" baseline="0">
                      <a:solidFill>
                        <a:prstClr val="black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8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общество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4905984"/>
        <c:axId val="84907520"/>
        <c:axId val="0"/>
      </c:bar3DChart>
      <c:catAx>
        <c:axId val="8490598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500">
                <a:solidFill>
                  <a:schemeClr val="tx2">
                    <a:lumMod val="50000"/>
                  </a:schemeClr>
                </a:solidFill>
              </a:defRPr>
            </a:pPr>
            <a:endParaRPr lang="ru-RU"/>
          </a:p>
        </c:txPr>
        <c:crossAx val="84907520"/>
        <c:crosses val="autoZero"/>
        <c:auto val="1"/>
        <c:lblAlgn val="ctr"/>
        <c:lblOffset val="100"/>
        <c:noMultiLvlLbl val="0"/>
      </c:catAx>
      <c:valAx>
        <c:axId val="849075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849059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6525179827048195"/>
          <c:y val="0.16889141947191091"/>
          <c:w val="0.68129842291708365"/>
          <c:h val="0.75925452727474763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3.555911804822523E-2"/>
                  <c:y val="-1.098774972715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физика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12.5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3.2921596936693762E-2"/>
                  <c:y val="-4.5456550579347402E-2"/>
                </c:manualLayout>
              </c:layout>
              <c:spPr/>
              <c:txPr>
                <a:bodyPr/>
                <a:lstStyle/>
                <a:p>
                  <a:pPr algn="ctr">
                    <a:defRPr lang="ru-RU" sz="1800" b="1" i="0" u="none" strike="noStrike" kern="1200" baseline="0">
                      <a:solidFill>
                        <a:prstClr val="black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8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физика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4992384"/>
        <c:axId val="84993920"/>
        <c:axId val="0"/>
      </c:bar3DChart>
      <c:catAx>
        <c:axId val="8499238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500">
                <a:solidFill>
                  <a:schemeClr val="tx2">
                    <a:lumMod val="50000"/>
                  </a:schemeClr>
                </a:solidFill>
              </a:defRPr>
            </a:pPr>
            <a:endParaRPr lang="ru-RU"/>
          </a:p>
        </c:txPr>
        <c:crossAx val="84993920"/>
        <c:crosses val="autoZero"/>
        <c:auto val="1"/>
        <c:lblAlgn val="ctr"/>
        <c:lblOffset val="100"/>
        <c:noMultiLvlLbl val="0"/>
      </c:catAx>
      <c:valAx>
        <c:axId val="849939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849923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6525179827048195"/>
          <c:y val="0.16889141947191091"/>
          <c:w val="0.68129842291708365"/>
          <c:h val="0.75925452727474763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3.555911804822523E-2"/>
                  <c:y val="-1.098774972715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химия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12.5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3.2921596936693762E-2"/>
                  <c:y val="-4.5456550579347402E-2"/>
                </c:manualLayout>
              </c:layout>
              <c:spPr/>
              <c:txPr>
                <a:bodyPr/>
                <a:lstStyle/>
                <a:p>
                  <a:pPr algn="ctr">
                    <a:defRPr lang="ru-RU" sz="1800" b="1" i="0" u="none" strike="noStrike" kern="1200" baseline="0">
                      <a:solidFill>
                        <a:prstClr val="black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8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химия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4667776"/>
        <c:axId val="85267584"/>
        <c:axId val="0"/>
      </c:bar3DChart>
      <c:catAx>
        <c:axId val="8466777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500">
                <a:solidFill>
                  <a:schemeClr val="tx2">
                    <a:lumMod val="50000"/>
                  </a:schemeClr>
                </a:solidFill>
              </a:defRPr>
            </a:pPr>
            <a:endParaRPr lang="ru-RU"/>
          </a:p>
        </c:txPr>
        <c:crossAx val="85267584"/>
        <c:crosses val="autoZero"/>
        <c:auto val="1"/>
        <c:lblAlgn val="ctr"/>
        <c:lblOffset val="100"/>
        <c:noMultiLvlLbl val="0"/>
      </c:catAx>
      <c:valAx>
        <c:axId val="852675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846677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6525181766840233"/>
          <c:y val="0.19173474636938229"/>
          <c:w val="0.68129842291708365"/>
          <c:h val="0.75925452727474763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3.555911804822523E-2"/>
                  <c:y val="-1.098774972715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биология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29.3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3.2921596936693762E-2"/>
                  <c:y val="-4.5456550579347402E-2"/>
                </c:manualLayout>
              </c:layout>
              <c:spPr/>
              <c:txPr>
                <a:bodyPr/>
                <a:lstStyle/>
                <a:p>
                  <a:pPr algn="ctr">
                    <a:defRPr lang="ru-RU" sz="1800" b="1" i="0" u="none" strike="noStrike" kern="1200" baseline="0">
                      <a:solidFill>
                        <a:prstClr val="black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8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биология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5301888"/>
        <c:axId val="86249856"/>
        <c:axId val="0"/>
      </c:bar3DChart>
      <c:catAx>
        <c:axId val="8530188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500">
                <a:solidFill>
                  <a:schemeClr val="tx2">
                    <a:lumMod val="50000"/>
                  </a:schemeClr>
                </a:solidFill>
              </a:defRPr>
            </a:pPr>
            <a:endParaRPr lang="ru-RU"/>
          </a:p>
        </c:txPr>
        <c:crossAx val="86249856"/>
        <c:crosses val="autoZero"/>
        <c:auto val="1"/>
        <c:lblAlgn val="ctr"/>
        <c:lblOffset val="100"/>
        <c:noMultiLvlLbl val="0"/>
      </c:catAx>
      <c:valAx>
        <c:axId val="862498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853018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6525179827048195"/>
          <c:y val="0.16889141947191091"/>
          <c:w val="0.68129842291708365"/>
          <c:h val="0.75925452727474763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3.555911804822523E-2"/>
                  <c:y val="-1.098774972715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лит-ра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0.96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3.2921596936693762E-2"/>
                  <c:y val="-4.5456550579347402E-2"/>
                </c:manualLayout>
              </c:layout>
              <c:spPr/>
              <c:txPr>
                <a:bodyPr/>
                <a:lstStyle/>
                <a:p>
                  <a:pPr algn="ctr">
                    <a:defRPr lang="ru-RU" sz="1800" b="1" i="0" u="none" strike="noStrike" kern="1200" baseline="0">
                      <a:solidFill>
                        <a:prstClr val="black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8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лит-ра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6376448"/>
        <c:axId val="86377984"/>
        <c:axId val="0"/>
      </c:bar3DChart>
      <c:catAx>
        <c:axId val="8637644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500">
                <a:solidFill>
                  <a:schemeClr val="tx2">
                    <a:lumMod val="50000"/>
                  </a:schemeClr>
                </a:solidFill>
              </a:defRPr>
            </a:pPr>
            <a:endParaRPr lang="ru-RU"/>
          </a:p>
        </c:txPr>
        <c:crossAx val="86377984"/>
        <c:crosses val="autoZero"/>
        <c:auto val="1"/>
        <c:lblAlgn val="ctr"/>
        <c:lblOffset val="100"/>
        <c:noMultiLvlLbl val="0"/>
      </c:catAx>
      <c:valAx>
        <c:axId val="863779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863764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6525179827048195"/>
          <c:y val="0.16889141947191091"/>
          <c:w val="0.68129842291708365"/>
          <c:h val="0.75925452727474763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3.555911804822523E-2"/>
                  <c:y val="-1.098774972715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англ.яз.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0.96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3.2921596936693762E-2"/>
                  <c:y val="-4.5456550579347402E-2"/>
                </c:manualLayout>
              </c:layout>
              <c:spPr/>
              <c:txPr>
                <a:bodyPr/>
                <a:lstStyle/>
                <a:p>
                  <a:pPr algn="ctr">
                    <a:defRPr lang="ru-RU" sz="1800" b="1" i="0" u="none" strike="noStrike" kern="1200" baseline="0">
                      <a:solidFill>
                        <a:prstClr val="black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8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англ.яз.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6420480"/>
        <c:axId val="86422272"/>
        <c:axId val="0"/>
      </c:bar3DChart>
      <c:catAx>
        <c:axId val="8642048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500">
                <a:solidFill>
                  <a:schemeClr val="tx2">
                    <a:lumMod val="50000"/>
                  </a:schemeClr>
                </a:solidFill>
              </a:defRPr>
            </a:pPr>
            <a:endParaRPr lang="ru-RU"/>
          </a:p>
        </c:txPr>
        <c:crossAx val="86422272"/>
        <c:crosses val="autoZero"/>
        <c:auto val="1"/>
        <c:lblAlgn val="ctr"/>
        <c:lblOffset val="100"/>
        <c:noMultiLvlLbl val="0"/>
      </c:catAx>
      <c:valAx>
        <c:axId val="864222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864204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6525179827048195"/>
          <c:y val="0.16889141947191091"/>
          <c:w val="0.68129842291708365"/>
          <c:h val="0.75925452727474763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3.555911804822523E-2"/>
                  <c:y val="-1.098774972715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история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3.2921596936693762E-2"/>
                  <c:y val="-4.5456550579347402E-2"/>
                </c:manualLayout>
              </c:layout>
              <c:spPr/>
              <c:txPr>
                <a:bodyPr/>
                <a:lstStyle/>
                <a:p>
                  <a:pPr algn="ctr">
                    <a:defRPr lang="ru-RU" sz="1800" b="1" i="0" u="none" strike="noStrike" kern="1200" baseline="0">
                      <a:solidFill>
                        <a:prstClr val="black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8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история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7668992"/>
        <c:axId val="87678976"/>
        <c:axId val="0"/>
      </c:bar3DChart>
      <c:catAx>
        <c:axId val="8766899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500">
                <a:solidFill>
                  <a:schemeClr val="tx2">
                    <a:lumMod val="50000"/>
                  </a:schemeClr>
                </a:solidFill>
              </a:defRPr>
            </a:pPr>
            <a:endParaRPr lang="ru-RU"/>
          </a:p>
        </c:txPr>
        <c:crossAx val="87678976"/>
        <c:crosses val="autoZero"/>
        <c:auto val="1"/>
        <c:lblAlgn val="ctr"/>
        <c:lblOffset val="100"/>
        <c:noMultiLvlLbl val="0"/>
      </c:catAx>
      <c:valAx>
        <c:axId val="876789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876689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0"/>
      <c:rotY val="1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9166666666666667E-2"/>
          <c:y val="5.7060653391453324E-2"/>
          <c:w val="0.94581898307595458"/>
          <c:h val="0.6871342373369926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Лист1!$A$1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3.4178515363636197E-3"/>
                  <c:y val="0.15892242909829191"/>
                </c:manualLayout>
              </c:layout>
              <c:tx>
                <c:rich>
                  <a:bodyPr/>
                  <a:lstStyle/>
                  <a:p>
                    <a:r>
                      <a:rPr lang="en-US" sz="2800" dirty="0"/>
                      <a:t>95%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1666666666666683E-3"/>
                  <c:y val="-1.95965880334284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037276797609658E-2"/>
                  <c:y val="-7.15010644462927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00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Лист1!$A$2</c:f>
              <c:numCache>
                <c:formatCode>0%</c:formatCode>
                <c:ptCount val="1"/>
                <c:pt idx="0">
                  <c:v>0.95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2894769148056908E-3"/>
                  <c:y val="0.19783912898566827"/>
                </c:manualLayout>
              </c:layout>
              <c:tx>
                <c:rich>
                  <a:bodyPr/>
                  <a:lstStyle/>
                  <a:p>
                    <a:r>
                      <a:rPr lang="en-US" sz="2800" dirty="0"/>
                      <a:t>96%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250000000000008E-2"/>
                  <c:y val="-1.22478675208927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905070168355407E-2"/>
                  <c:y val="-1.19168440743821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00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Лист1!$B$2</c:f>
              <c:numCache>
                <c:formatCode>0%</c:formatCode>
                <c:ptCount val="1"/>
                <c:pt idx="0">
                  <c:v>0.96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8185856"/>
        <c:axId val="88195840"/>
        <c:axId val="87657536"/>
      </c:bar3DChart>
      <c:catAx>
        <c:axId val="88185856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8195840"/>
        <c:crosses val="autoZero"/>
        <c:auto val="1"/>
        <c:lblAlgn val="ctr"/>
        <c:lblOffset val="100"/>
        <c:noMultiLvlLbl val="0"/>
      </c:catAx>
      <c:valAx>
        <c:axId val="88195840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one"/>
        <c:crossAx val="88185856"/>
        <c:crosses val="autoZero"/>
        <c:crossBetween val="between"/>
      </c:valAx>
      <c:serAx>
        <c:axId val="87657536"/>
        <c:scaling>
          <c:orientation val="minMax"/>
        </c:scaling>
        <c:delete val="1"/>
        <c:axPos val="b"/>
        <c:majorTickMark val="out"/>
        <c:minorTickMark val="none"/>
        <c:tickLblPos val="nextTo"/>
        <c:crossAx val="88195840"/>
        <c:crosses val="autoZero"/>
      </c:serAx>
    </c:plotArea>
    <c:legend>
      <c:legendPos val="b"/>
      <c:layout>
        <c:manualLayout>
          <c:xMode val="edge"/>
          <c:yMode val="edge"/>
          <c:x val="7.9539464750830152E-2"/>
          <c:y val="0.89400269344310956"/>
          <c:w val="0.8146389435695548"/>
          <c:h val="7.5713616696910388E-2"/>
        </c:manualLayout>
      </c:layout>
      <c:overlay val="0"/>
      <c:txPr>
        <a:bodyPr/>
        <a:lstStyle/>
        <a:p>
          <a:pPr>
            <a:defRPr sz="20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333505046801229E-3"/>
          <c:y val="0.22890812725188422"/>
          <c:w val="0.98310279488038788"/>
          <c:h val="0.5342987149522595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25400" cap="flat" cmpd="sng" algn="ctr">
              <a:solidFill>
                <a:schemeClr val="accent2"/>
              </a:solidFill>
              <a:prstDash val="solid"/>
            </a:ln>
            <a:effectLst/>
          </c:spPr>
          <c:marker>
            <c:spPr>
              <a:solidFill>
                <a:schemeClr val="lt1"/>
              </a:solidFill>
              <a:ln w="25400" cap="flat" cmpd="sng" algn="ctr">
                <a:solidFill>
                  <a:schemeClr val="accent2"/>
                </a:solidFill>
                <a:prstDash val="solid"/>
              </a:ln>
              <a:effectLst/>
            </c:spPr>
          </c:marker>
          <c:dLbls>
            <c:dLbl>
              <c:idx val="0"/>
              <c:layout>
                <c:manualLayout>
                  <c:x val="-3.0538373704651914E-2"/>
                  <c:y val="0.107585113565560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0380132579483396E-2"/>
                  <c:y val="7.80357860937284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2500000000000001E-2"/>
                  <c:y val="-5.64950089720513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3751708961572315E-2"/>
                  <c:y val="5.1133861349427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2.69288208212744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>
                    <a:solidFill>
                      <a:srgbClr val="17409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15.2</c:v>
                </c:pt>
                <c:pt idx="1">
                  <c:v>13.6</c:v>
                </c:pt>
                <c:pt idx="2">
                  <c:v>28</c:v>
                </c:pt>
                <c:pt idx="3">
                  <c:v>18.5</c:v>
                </c:pt>
                <c:pt idx="4">
                  <c:v>31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8258304"/>
        <c:axId val="98292864"/>
      </c:lineChart>
      <c:catAx>
        <c:axId val="982583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8292864"/>
        <c:crosses val="autoZero"/>
        <c:auto val="1"/>
        <c:lblAlgn val="ctr"/>
        <c:lblOffset val="100"/>
        <c:noMultiLvlLbl val="0"/>
      </c:catAx>
      <c:valAx>
        <c:axId val="98292864"/>
        <c:scaling>
          <c:orientation val="minMax"/>
        </c:scaling>
        <c:delete val="1"/>
        <c:axPos val="l"/>
        <c:majorGridlines/>
        <c:numFmt formatCode="General" sourceLinked="1"/>
        <c:majorTickMark val="none"/>
        <c:minorTickMark val="none"/>
        <c:tickLblPos val="none"/>
        <c:crossAx val="9825830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  <a:effectLst>
      <a:softEdge rad="635000"/>
    </a:effectLst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3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5187210650469159E-2"/>
          <c:y val="5.3124915549923879E-2"/>
          <c:w val="0.8805784492345996"/>
          <c:h val="0.8531250000000069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8"/>
          <c:dPt>
            <c:idx val="0"/>
            <c:bubble3D val="0"/>
            <c:spPr>
              <a:solidFill>
                <a:srgbClr val="FF3399"/>
              </a:solidFill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dPt>
            <c:idx val="2"/>
            <c:bubble3D val="0"/>
            <c:spPr>
              <a:solidFill>
                <a:srgbClr val="70EC73"/>
              </a:solidFill>
            </c:spPr>
          </c:dPt>
          <c:dPt>
            <c:idx val="3"/>
            <c:bubble3D val="0"/>
            <c:spPr>
              <a:solidFill>
                <a:srgbClr val="7030A0"/>
              </a:solidFill>
            </c:spPr>
          </c:dPt>
          <c:dPt>
            <c:idx val="4"/>
            <c:bubble3D val="0"/>
            <c:spPr>
              <a:solidFill>
                <a:srgbClr val="00B0F0"/>
              </a:solidFill>
            </c:spPr>
          </c:dPt>
          <c:dPt>
            <c:idx val="7"/>
            <c:bubble3D val="0"/>
            <c:spPr>
              <a:solidFill>
                <a:srgbClr val="CC3300"/>
              </a:solidFill>
            </c:spPr>
          </c:dPt>
          <c:dPt>
            <c:idx val="9"/>
            <c:bubble3D val="0"/>
            <c:spPr>
              <a:solidFill>
                <a:srgbClr val="000066"/>
              </a:solidFill>
            </c:spPr>
          </c:dPt>
          <c:dLbls>
            <c:dLbl>
              <c:idx val="0"/>
              <c:layout>
                <c:manualLayout>
                  <c:x val="-6.9844217883937368E-2"/>
                  <c:y val="5.54416626380852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9721237198896005"/>
                  <c:y val="-0.175529670877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4787416986032243E-3"/>
                  <c:y val="-0.300208572921327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3586407027749789"/>
                  <c:y val="-0.14762248639040107"/>
                </c:manualLayout>
              </c:layout>
              <c:spPr/>
              <c:txPr>
                <a:bodyPr/>
                <a:lstStyle/>
                <a:p>
                  <a:pPr>
                    <a:defRPr sz="2800" b="1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9.4253826062328891E-2"/>
                  <c:y val="4.1869784738632641E-2"/>
                </c:manualLayout>
              </c:layout>
              <c:spPr/>
              <c:txPr>
                <a:bodyPr/>
                <a:lstStyle/>
                <a:p>
                  <a:pPr>
                    <a:defRPr sz="2800" b="1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6.0369935476944282E-2"/>
                  <c:y val="4.61202509030528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4.8287211205798125E-2"/>
                  <c:y val="6.5681515867606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3.5774292094398522E-3"/>
                  <c:y val="8.99468377387497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800" b="1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>
                    <a:solidFill>
                      <a:srgbClr val="000099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3</c:v>
                </c:pt>
                <c:pt idx="1">
                  <c:v>7</c:v>
                </c:pt>
                <c:pt idx="2">
                  <c:v>5</c:v>
                </c:pt>
                <c:pt idx="3">
                  <c:v>5</c:v>
                </c:pt>
                <c:pt idx="4">
                  <c:v>4</c:v>
                </c:pt>
                <c:pt idx="5">
                  <c:v>1</c:v>
                </c:pt>
                <c:pt idx="6">
                  <c:v>1</c:v>
                </c:pt>
                <c:pt idx="7">
                  <c:v>2</c:v>
                </c:pt>
                <c:pt idx="8">
                  <c:v>1</c:v>
                </c:pt>
                <c:pt idx="9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087089529735322"/>
          <c:y val="3.8679299874216456E-2"/>
          <c:w val="0.54845344564889664"/>
          <c:h val="0.91033559622465654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4.012469463291396E-2"/>
                  <c:y val="6.03307204597589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8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Математика (базовый уровень)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ABE00"/>
              </a:solidFill>
            </c:spPr>
          </c:dPt>
          <c:dLbls>
            <c:dLbl>
              <c:idx val="0"/>
              <c:layout>
                <c:manualLayout>
                  <c:x val="2.3093641596073581E-2"/>
                  <c:y val="-4.53710621178290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Математика (базовый уровень)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Область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dLbl>
              <c:idx val="0"/>
              <c:layout>
                <c:manualLayout>
                  <c:x val="3.0791791522599539E-2"/>
                  <c:y val="-3.3455599940570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Математика (базовый уровень)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8184448"/>
        <c:axId val="78185984"/>
        <c:axId val="0"/>
      </c:bar3DChart>
      <c:catAx>
        <c:axId val="7818444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 algn="ctr">
              <a:defRPr lang="ru-RU" sz="1800" b="1" i="0" u="none" strike="noStrike" kern="1200" baseline="0">
                <a:solidFill>
                  <a:srgbClr val="465E9C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78185984"/>
        <c:crosses val="autoZero"/>
        <c:auto val="1"/>
        <c:lblAlgn val="ctr"/>
        <c:lblOffset val="100"/>
        <c:noMultiLvlLbl val="0"/>
      </c:catAx>
      <c:valAx>
        <c:axId val="781859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781844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333505046801229E-3"/>
          <c:y val="0.22890812725188422"/>
          <c:w val="0.98310279488038788"/>
          <c:h val="0.5342987149522595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25400" cap="flat" cmpd="sng" algn="ctr">
              <a:solidFill>
                <a:schemeClr val="accent2"/>
              </a:solidFill>
              <a:prstDash val="solid"/>
            </a:ln>
            <a:effectLst/>
          </c:spPr>
          <c:marker>
            <c:spPr>
              <a:solidFill>
                <a:schemeClr val="lt1"/>
              </a:solidFill>
              <a:ln w="25400" cap="flat" cmpd="sng" algn="ctr">
                <a:solidFill>
                  <a:schemeClr val="accent2"/>
                </a:solidFill>
                <a:prstDash val="solid"/>
              </a:ln>
              <a:effectLst/>
            </c:spPr>
          </c:marker>
          <c:dLbls>
            <c:dLbl>
              <c:idx val="0"/>
              <c:layout>
                <c:manualLayout>
                  <c:x val="-6.2535801136530303E-2"/>
                  <c:y val="6.83443708609271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694828277818439E-2"/>
                  <c:y val="7.01873461526577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4497157234542499E-2"/>
                  <c:y val="-5.6494906944887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3751708961572315E-2"/>
                  <c:y val="5.1133861349427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2.69288208212744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>
                    <a:solidFill>
                      <a:srgbClr val="17409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52</c:v>
                </c:pt>
                <c:pt idx="1">
                  <c:v>59</c:v>
                </c:pt>
                <c:pt idx="2">
                  <c:v>36</c:v>
                </c:pt>
                <c:pt idx="3">
                  <c:v>53</c:v>
                </c:pt>
                <c:pt idx="4">
                  <c:v>72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6585088"/>
        <c:axId val="107098496"/>
      </c:lineChart>
      <c:catAx>
        <c:axId val="1065850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7098496"/>
        <c:crosses val="autoZero"/>
        <c:auto val="1"/>
        <c:lblAlgn val="ctr"/>
        <c:lblOffset val="100"/>
        <c:noMultiLvlLbl val="0"/>
      </c:catAx>
      <c:valAx>
        <c:axId val="107098496"/>
        <c:scaling>
          <c:orientation val="minMax"/>
        </c:scaling>
        <c:delete val="1"/>
        <c:axPos val="l"/>
        <c:majorGridlines/>
        <c:numFmt formatCode="General" sourceLinked="1"/>
        <c:majorTickMark val="none"/>
        <c:minorTickMark val="none"/>
        <c:tickLblPos val="none"/>
        <c:crossAx val="10658508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  <a:effectLst>
      <a:softEdge rad="635000"/>
    </a:effectLst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8313402169406682"/>
          <c:y val="4.1749217405444962E-3"/>
          <c:w val="0.7125642882498151"/>
          <c:h val="0.96140436378938154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3.2262675420888197E-2"/>
                  <c:y val="-6.88412180017074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8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Математика (профильный уровень)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1.104873848705158E-2"/>
                  <c:y val="-3.01074225764842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24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Математика (профильный уровень)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50.1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Область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dLbl>
              <c:idx val="0"/>
              <c:layout>
                <c:manualLayout>
                  <c:x val="1.7206760224473705E-2"/>
                  <c:y val="-3.44206090008537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8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Математика (профильный уровень)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8229504"/>
        <c:axId val="78231040"/>
        <c:axId val="0"/>
      </c:bar3DChart>
      <c:catAx>
        <c:axId val="7822950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 algn="ctr">
              <a:defRPr lang="ru-RU" sz="1800" b="1" i="0" u="none" strike="noStrike" kern="1200" baseline="0">
                <a:solidFill>
                  <a:srgbClr val="465E9C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78231040"/>
        <c:crosses val="autoZero"/>
        <c:auto val="1"/>
        <c:lblAlgn val="ctr"/>
        <c:lblOffset val="100"/>
        <c:noMultiLvlLbl val="0"/>
      </c:catAx>
      <c:valAx>
        <c:axId val="782310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782295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2457028921372429E-2"/>
          <c:y val="0.11131674679762506"/>
          <c:w val="0.92359076154754549"/>
          <c:h val="0.607076017363618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gradFill>
              <a:gsLst>
                <a:gs pos="100000">
                  <a:schemeClr val="accent5">
                    <a:shade val="76000"/>
                    <a:alpha val="0"/>
                  </a:schemeClr>
                </a:gs>
                <a:gs pos="50000">
                  <a:schemeClr val="accent5">
                    <a:shade val="76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6"/>
              <c:layout>
                <c:manualLayout>
                  <c:x val="-7.083506284297138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Лист1!$A$2:$A$12</c:f>
              <c:strCache>
                <c:ptCount val="11"/>
                <c:pt idx="0">
                  <c:v>Русский язык</c:v>
                </c:pt>
                <c:pt idx="1">
                  <c:v>Математика 
(базовый уровень)</c:v>
                </c:pt>
                <c:pt idx="2">
                  <c:v>Математика
(профильный уровень)</c:v>
                </c:pt>
                <c:pt idx="3">
                  <c:v>Обществознание</c:v>
                </c:pt>
                <c:pt idx="4">
                  <c:v>Физика</c:v>
                </c:pt>
                <c:pt idx="5">
                  <c:v>История</c:v>
                </c:pt>
                <c:pt idx="6">
                  <c:v>Биология</c:v>
                </c:pt>
                <c:pt idx="7">
                  <c:v>Информатика</c:v>
                </c:pt>
                <c:pt idx="8">
                  <c:v>Английский язык</c:v>
                </c:pt>
                <c:pt idx="9">
                  <c:v>Химия</c:v>
                </c:pt>
                <c:pt idx="10">
                  <c:v>Литература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71.400000000000006</c:v>
                </c:pt>
                <c:pt idx="1">
                  <c:v>4.3</c:v>
                </c:pt>
                <c:pt idx="2">
                  <c:v>48</c:v>
                </c:pt>
                <c:pt idx="3">
                  <c:v>57.3</c:v>
                </c:pt>
                <c:pt idx="4">
                  <c:v>46.6</c:v>
                </c:pt>
                <c:pt idx="5">
                  <c:v>45</c:v>
                </c:pt>
                <c:pt idx="6">
                  <c:v>53.8</c:v>
                </c:pt>
                <c:pt idx="7">
                  <c:v>57.1</c:v>
                </c:pt>
                <c:pt idx="8">
                  <c:v>70.2</c:v>
                </c:pt>
                <c:pt idx="9">
                  <c:v>60</c:v>
                </c:pt>
                <c:pt idx="10">
                  <c:v>63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gradFill>
              <a:gsLst>
                <a:gs pos="100000">
                  <a:schemeClr val="accent5">
                    <a:tint val="77000"/>
                    <a:alpha val="0"/>
                  </a:schemeClr>
                </a:gs>
                <a:gs pos="50000">
                  <a:schemeClr val="accent5">
                    <a:tint val="77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222222465247428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4167012568594277E-2"/>
                  <c:y val="-2.23785194406779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558371382545370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5583713825453704E-2"/>
                  <c:y val="-4.102681169601329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6668050274377105E-3"/>
                  <c:y val="6.71355583220339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2.6388891774813242E-2"/>
                  <c:y val="-2.01406674966102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1.8305899712945092E-2"/>
                  <c:y val="-1.34271116644067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1.3888890407795426E-3"/>
                  <c:y val="-2.46163713847457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9.8334684405253746E-3"/>
                  <c:y val="-4.475703888135596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1.2500001367016816E-2"/>
                  <c:y val="-4.47570388813561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5.5555561631185704E-3"/>
                  <c:y val="-4.47570388813558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Лист1!$A$2:$A$12</c:f>
              <c:strCache>
                <c:ptCount val="11"/>
                <c:pt idx="0">
                  <c:v>Русский язык</c:v>
                </c:pt>
                <c:pt idx="1">
                  <c:v>Математика 
(базовый уровень)</c:v>
                </c:pt>
                <c:pt idx="2">
                  <c:v>Математика
(профильный уровень)</c:v>
                </c:pt>
                <c:pt idx="3">
                  <c:v>Обществознание</c:v>
                </c:pt>
                <c:pt idx="4">
                  <c:v>Физика</c:v>
                </c:pt>
                <c:pt idx="5">
                  <c:v>История</c:v>
                </c:pt>
                <c:pt idx="6">
                  <c:v>Биология</c:v>
                </c:pt>
                <c:pt idx="7">
                  <c:v>Информатика</c:v>
                </c:pt>
                <c:pt idx="8">
                  <c:v>Английский язык</c:v>
                </c:pt>
                <c:pt idx="9">
                  <c:v>Химия</c:v>
                </c:pt>
                <c:pt idx="10">
                  <c:v>Литература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  <c:pt idx="0">
                  <c:v>68</c:v>
                </c:pt>
                <c:pt idx="1">
                  <c:v>4.0999999999999996</c:v>
                </c:pt>
                <c:pt idx="2">
                  <c:v>50.1</c:v>
                </c:pt>
                <c:pt idx="3">
                  <c:v>52.2</c:v>
                </c:pt>
                <c:pt idx="4">
                  <c:v>42</c:v>
                </c:pt>
                <c:pt idx="5">
                  <c:v>63.5</c:v>
                </c:pt>
                <c:pt idx="6">
                  <c:v>58</c:v>
                </c:pt>
                <c:pt idx="7">
                  <c:v>45</c:v>
                </c:pt>
                <c:pt idx="8">
                  <c:v>62</c:v>
                </c:pt>
                <c:pt idx="9">
                  <c:v>60</c:v>
                </c:pt>
                <c:pt idx="10">
                  <c:v>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78007680"/>
        <c:axId val="78013568"/>
        <c:axId val="0"/>
      </c:bar3DChart>
      <c:catAx>
        <c:axId val="780076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8013568"/>
        <c:crosses val="autoZero"/>
        <c:auto val="1"/>
        <c:lblAlgn val="ctr"/>
        <c:lblOffset val="100"/>
        <c:noMultiLvlLbl val="0"/>
      </c:catAx>
      <c:valAx>
        <c:axId val="78013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8007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w="139700" h="139700" prst="divo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'Кол-во школ ЕГЭ'!$A$4:$A$17</c:f>
              <c:strCache>
                <c:ptCount val="14"/>
                <c:pt idx="0">
                  <c:v>г. Гусь-Хрустальный</c:v>
                </c:pt>
                <c:pt idx="1">
                  <c:v>Вязниковский район</c:v>
                </c:pt>
                <c:pt idx="2">
                  <c:v>Кольчугинский район</c:v>
                </c:pt>
                <c:pt idx="3">
                  <c:v>Собинский район</c:v>
                </c:pt>
                <c:pt idx="4">
                  <c:v>Судогодский район</c:v>
                </c:pt>
                <c:pt idx="5">
                  <c:v>Гусь – Хрустальный район</c:v>
                </c:pt>
                <c:pt idx="6">
                  <c:v>о. Муром</c:v>
                </c:pt>
                <c:pt idx="7">
                  <c:v>Киржачский район</c:v>
                </c:pt>
                <c:pt idx="8">
                  <c:v>Петушинский район</c:v>
                </c:pt>
                <c:pt idx="9">
                  <c:v>Суздальский район</c:v>
                </c:pt>
                <c:pt idx="10">
                  <c:v>г. Ковров</c:v>
                </c:pt>
                <c:pt idx="11">
                  <c:v>Меленковский район</c:v>
                </c:pt>
                <c:pt idx="12">
                  <c:v>Александровский район</c:v>
                </c:pt>
                <c:pt idx="13">
                  <c:v>г. Владимир</c:v>
                </c:pt>
              </c:strCache>
            </c:strRef>
          </c:cat>
          <c:val>
            <c:numRef>
              <c:f>'Кол-во школ ЕГЭ'!$B$4:$B$17</c:f>
              <c:numCache>
                <c:formatCode>General</c:formatCode>
                <c:ptCount val="1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4</c:v>
                </c:pt>
                <c:pt idx="11">
                  <c:v>4</c:v>
                </c:pt>
                <c:pt idx="12">
                  <c:v>7</c:v>
                </c:pt>
                <c:pt idx="13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3679104"/>
        <c:axId val="83680640"/>
      </c:barChart>
      <c:catAx>
        <c:axId val="8367910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3680640"/>
        <c:crosses val="autoZero"/>
        <c:auto val="1"/>
        <c:lblAlgn val="ctr"/>
        <c:lblOffset val="100"/>
        <c:noMultiLvlLbl val="0"/>
      </c:catAx>
      <c:valAx>
        <c:axId val="8368064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8367910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ln>
            <a:noFill/>
          </a:ln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2457028921372429E-2"/>
          <c:y val="0.11131674679762506"/>
          <c:w val="0.92359076154754549"/>
          <c:h val="0.607076017363618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800" b="1" i="0" u="none" strike="noStrike" kern="1200" baseline="0">
                    <a:solidFill>
                      <a:srgbClr val="465E9C">
                        <a:lumMod val="50000"/>
                      </a:srgbClr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Лист1!$A$2:$A$13</c:f>
              <c:strCache>
                <c:ptCount val="12"/>
                <c:pt idx="0">
                  <c:v>Русский язык</c:v>
                </c:pt>
                <c:pt idx="1">
                  <c:v>Матем. (б) </c:v>
                </c:pt>
                <c:pt idx="2">
                  <c:v>Матем. (пр)</c:v>
                </c:pt>
                <c:pt idx="3">
                  <c:v>Обществознание</c:v>
                </c:pt>
                <c:pt idx="4">
                  <c:v>Физика</c:v>
                </c:pt>
                <c:pt idx="5">
                  <c:v>История</c:v>
                </c:pt>
                <c:pt idx="6">
                  <c:v>Биология</c:v>
                </c:pt>
                <c:pt idx="7">
                  <c:v>Информатика</c:v>
                </c:pt>
                <c:pt idx="8">
                  <c:v>Английский язык</c:v>
                </c:pt>
                <c:pt idx="9">
                  <c:v>Химия</c:v>
                </c:pt>
                <c:pt idx="10">
                  <c:v>Литература</c:v>
                </c:pt>
                <c:pt idx="11">
                  <c:v>География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100</c:v>
                </c:pt>
                <c:pt idx="1">
                  <c:v>86</c:v>
                </c:pt>
                <c:pt idx="2">
                  <c:v>72</c:v>
                </c:pt>
                <c:pt idx="3">
                  <c:v>59</c:v>
                </c:pt>
                <c:pt idx="4">
                  <c:v>31</c:v>
                </c:pt>
                <c:pt idx="5">
                  <c:v>12</c:v>
                </c:pt>
                <c:pt idx="6">
                  <c:v>17</c:v>
                </c:pt>
                <c:pt idx="7">
                  <c:v>12</c:v>
                </c:pt>
                <c:pt idx="8">
                  <c:v>10</c:v>
                </c:pt>
                <c:pt idx="9">
                  <c:v>9</c:v>
                </c:pt>
                <c:pt idx="10">
                  <c:v>13</c:v>
                </c:pt>
                <c:pt idx="11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dLbl>
              <c:idx val="0"/>
              <c:layout>
                <c:manualLayout>
                  <c:x val="2.222222465247428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333334244677848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5555561631185652E-3"/>
                  <c:y val="4.47570388813555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9.7222232854575399E-3"/>
                  <c:y val="8.95140777627119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9.7222232854574896E-3"/>
                  <c:y val="-8.95140777627119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8.3333342446778487E-3"/>
                  <c:y val="-2.23785194406779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8.3333342446778487E-3"/>
                  <c:y val="-2.23785194406779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5.5555561631185704E-3"/>
                  <c:y val="-1.34271116644068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1.3888890407795426E-3"/>
                  <c:y val="-2.46163713847457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1.2499892005674978E-2"/>
                  <c:y val="6.71355583220339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1.2500001367016816E-2"/>
                  <c:y val="-4.47570388813561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5.5555561631185704E-3"/>
                  <c:y val="-4.47570388813558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Лист1!$A$2:$A$13</c:f>
              <c:strCache>
                <c:ptCount val="12"/>
                <c:pt idx="0">
                  <c:v>Русский язык</c:v>
                </c:pt>
                <c:pt idx="1">
                  <c:v>Матем. (б) </c:v>
                </c:pt>
                <c:pt idx="2">
                  <c:v>Матем. (пр)</c:v>
                </c:pt>
                <c:pt idx="3">
                  <c:v>Обществознание</c:v>
                </c:pt>
                <c:pt idx="4">
                  <c:v>Физика</c:v>
                </c:pt>
                <c:pt idx="5">
                  <c:v>История</c:v>
                </c:pt>
                <c:pt idx="6">
                  <c:v>Биология</c:v>
                </c:pt>
                <c:pt idx="7">
                  <c:v>Информатика</c:v>
                </c:pt>
                <c:pt idx="8">
                  <c:v>Английский язык</c:v>
                </c:pt>
                <c:pt idx="9">
                  <c:v>Химия</c:v>
                </c:pt>
                <c:pt idx="10">
                  <c:v>Литература</c:v>
                </c:pt>
                <c:pt idx="11">
                  <c:v>География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100</c:v>
                </c:pt>
                <c:pt idx="1">
                  <c:v>54</c:v>
                </c:pt>
                <c:pt idx="2">
                  <c:v>51</c:v>
                </c:pt>
                <c:pt idx="3">
                  <c:v>54</c:v>
                </c:pt>
                <c:pt idx="4">
                  <c:v>11</c:v>
                </c:pt>
                <c:pt idx="5">
                  <c:v>17</c:v>
                </c:pt>
                <c:pt idx="6">
                  <c:v>20</c:v>
                </c:pt>
                <c:pt idx="7">
                  <c:v>8.5</c:v>
                </c:pt>
                <c:pt idx="8">
                  <c:v>11</c:v>
                </c:pt>
                <c:pt idx="9">
                  <c:v>11</c:v>
                </c:pt>
                <c:pt idx="10">
                  <c:v>8.5</c:v>
                </c:pt>
                <c:pt idx="1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4029824"/>
        <c:axId val="84031360"/>
        <c:axId val="0"/>
      </c:bar3DChart>
      <c:catAx>
        <c:axId val="84029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4031360"/>
        <c:crosses val="autoZero"/>
        <c:auto val="1"/>
        <c:lblAlgn val="ctr"/>
        <c:lblOffset val="100"/>
        <c:noMultiLvlLbl val="0"/>
      </c:catAx>
      <c:valAx>
        <c:axId val="840313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402982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6592608988693092"/>
          <c:y val="0"/>
          <c:w val="0.18759210275504232"/>
          <c:h val="6.2112021229638284E-2"/>
        </c:manualLayout>
      </c:layout>
      <c:overlay val="0"/>
      <c:txPr>
        <a:bodyPr/>
        <a:lstStyle/>
        <a:p>
          <a:pPr>
            <a:defRPr b="1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2457028921372429E-2"/>
          <c:y val="0.11131674679762506"/>
          <c:w val="0.92359076154754549"/>
          <c:h val="0.607076017363618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800" b="1" i="0" u="none" strike="noStrike" kern="1200" baseline="0">
                    <a:solidFill>
                      <a:srgbClr val="465E9C">
                        <a:lumMod val="50000"/>
                      </a:srgbClr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Лист1!$A$2:$A$13</c:f>
              <c:strCache>
                <c:ptCount val="12"/>
                <c:pt idx="0">
                  <c:v>Русский язык</c:v>
                </c:pt>
                <c:pt idx="1">
                  <c:v>Матем. (б) </c:v>
                </c:pt>
                <c:pt idx="2">
                  <c:v>Матем. (пр)</c:v>
                </c:pt>
                <c:pt idx="3">
                  <c:v>Обществознание</c:v>
                </c:pt>
                <c:pt idx="4">
                  <c:v>Физика</c:v>
                </c:pt>
                <c:pt idx="5">
                  <c:v>История</c:v>
                </c:pt>
                <c:pt idx="6">
                  <c:v>Биология</c:v>
                </c:pt>
                <c:pt idx="7">
                  <c:v>Информатика</c:v>
                </c:pt>
                <c:pt idx="8">
                  <c:v>Английский язык</c:v>
                </c:pt>
                <c:pt idx="9">
                  <c:v>Химия</c:v>
                </c:pt>
                <c:pt idx="10">
                  <c:v>Литература</c:v>
                </c:pt>
                <c:pt idx="11">
                  <c:v>География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100</c:v>
                </c:pt>
                <c:pt idx="1">
                  <c:v>86</c:v>
                </c:pt>
                <c:pt idx="2">
                  <c:v>72</c:v>
                </c:pt>
                <c:pt idx="3">
                  <c:v>59</c:v>
                </c:pt>
                <c:pt idx="4">
                  <c:v>31</c:v>
                </c:pt>
                <c:pt idx="5">
                  <c:v>12</c:v>
                </c:pt>
                <c:pt idx="6">
                  <c:v>17</c:v>
                </c:pt>
                <c:pt idx="7">
                  <c:v>12</c:v>
                </c:pt>
                <c:pt idx="8">
                  <c:v>10</c:v>
                </c:pt>
                <c:pt idx="9">
                  <c:v>9</c:v>
                </c:pt>
                <c:pt idx="10">
                  <c:v>13</c:v>
                </c:pt>
                <c:pt idx="11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dLbl>
              <c:idx val="0"/>
              <c:layout>
                <c:manualLayout>
                  <c:x val="2.222222465247428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333334244677848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5555561631185652E-3"/>
                  <c:y val="4.47570388813555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9.7222232854575399E-3"/>
                  <c:y val="8.95140777627119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9.7222232854574896E-3"/>
                  <c:y val="-8.95140777627119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8.3333342446778487E-3"/>
                  <c:y val="-2.23785194406779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8.3333342446778487E-3"/>
                  <c:y val="-2.23785194406779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5.5555561631185704E-3"/>
                  <c:y val="-1.34271116644068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1.3888890407795426E-3"/>
                  <c:y val="-2.46163713847457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1.2499892005674978E-2"/>
                  <c:y val="6.71355583220339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1.2500001367016816E-2"/>
                  <c:y val="-4.47570388813561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5.5555561631185704E-3"/>
                  <c:y val="-4.47570388813558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Лист1!$A$2:$A$13</c:f>
              <c:strCache>
                <c:ptCount val="12"/>
                <c:pt idx="0">
                  <c:v>Русский язык</c:v>
                </c:pt>
                <c:pt idx="1">
                  <c:v>Матем. (б) </c:v>
                </c:pt>
                <c:pt idx="2">
                  <c:v>Матем. (пр)</c:v>
                </c:pt>
                <c:pt idx="3">
                  <c:v>Обществознание</c:v>
                </c:pt>
                <c:pt idx="4">
                  <c:v>Физика</c:v>
                </c:pt>
                <c:pt idx="5">
                  <c:v>История</c:v>
                </c:pt>
                <c:pt idx="6">
                  <c:v>Биология</c:v>
                </c:pt>
                <c:pt idx="7">
                  <c:v>Информатика</c:v>
                </c:pt>
                <c:pt idx="8">
                  <c:v>Английский язык</c:v>
                </c:pt>
                <c:pt idx="9">
                  <c:v>Химия</c:v>
                </c:pt>
                <c:pt idx="10">
                  <c:v>Литература</c:v>
                </c:pt>
                <c:pt idx="11">
                  <c:v>География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100</c:v>
                </c:pt>
                <c:pt idx="1">
                  <c:v>54</c:v>
                </c:pt>
                <c:pt idx="2">
                  <c:v>51</c:v>
                </c:pt>
                <c:pt idx="3">
                  <c:v>54</c:v>
                </c:pt>
                <c:pt idx="4">
                  <c:v>11</c:v>
                </c:pt>
                <c:pt idx="5">
                  <c:v>17</c:v>
                </c:pt>
                <c:pt idx="6">
                  <c:v>20</c:v>
                </c:pt>
                <c:pt idx="7">
                  <c:v>8.5</c:v>
                </c:pt>
                <c:pt idx="8">
                  <c:v>11</c:v>
                </c:pt>
                <c:pt idx="9">
                  <c:v>11</c:v>
                </c:pt>
                <c:pt idx="10">
                  <c:v>8.5</c:v>
                </c:pt>
                <c:pt idx="1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4432384"/>
        <c:axId val="84433920"/>
        <c:axId val="0"/>
      </c:bar3DChart>
      <c:catAx>
        <c:axId val="844323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4433920"/>
        <c:crosses val="autoZero"/>
        <c:auto val="1"/>
        <c:lblAlgn val="ctr"/>
        <c:lblOffset val="100"/>
        <c:noMultiLvlLbl val="0"/>
      </c:catAx>
      <c:valAx>
        <c:axId val="844339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443238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6592608988693092"/>
          <c:y val="0"/>
          <c:w val="0.18759210275504232"/>
          <c:h val="6.2112021229638284E-2"/>
        </c:manualLayout>
      </c:layout>
      <c:overlay val="0"/>
      <c:txPr>
        <a:bodyPr/>
        <a:lstStyle/>
        <a:p>
          <a:pPr>
            <a:defRPr b="1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6525179827048195"/>
          <c:y val="0.16889141947191091"/>
          <c:w val="0.68129842291708365"/>
          <c:h val="0.75925452727474763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3.555911804822523E-2"/>
                  <c:y val="-1.098774972715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инф-ка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56.7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3.2921596936693762E-2"/>
                  <c:y val="-4.5456550579347402E-2"/>
                </c:manualLayout>
              </c:layout>
              <c:spPr/>
              <c:txPr>
                <a:bodyPr/>
                <a:lstStyle/>
                <a:p>
                  <a:pPr algn="ctr">
                    <a:defRPr lang="ru-RU" sz="1800" b="1" i="0" u="none" strike="noStrike" kern="1200" baseline="0">
                      <a:solidFill>
                        <a:prstClr val="black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8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инф-ка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59.3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4710912"/>
        <c:axId val="84712448"/>
        <c:axId val="0"/>
      </c:bar3DChart>
      <c:catAx>
        <c:axId val="8471091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500">
                <a:solidFill>
                  <a:schemeClr val="tx2">
                    <a:lumMod val="50000"/>
                  </a:schemeClr>
                </a:solidFill>
              </a:defRPr>
            </a:pPr>
            <a:endParaRPr lang="ru-RU"/>
          </a:p>
        </c:txPr>
        <c:crossAx val="84712448"/>
        <c:crosses val="autoZero"/>
        <c:auto val="1"/>
        <c:lblAlgn val="ctr"/>
        <c:lblOffset val="100"/>
        <c:noMultiLvlLbl val="0"/>
      </c:catAx>
      <c:valAx>
        <c:axId val="847124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847109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6525179827048195"/>
          <c:y val="0.16889141947191091"/>
          <c:w val="0.68129842291708365"/>
          <c:h val="0.75925452727474763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3.555911804822523E-2"/>
                  <c:y val="-1.098774972715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география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3.2921596936693762E-2"/>
                  <c:y val="-4.5456550579347402E-2"/>
                </c:manualLayout>
              </c:layout>
              <c:spPr/>
              <c:txPr>
                <a:bodyPr/>
                <a:lstStyle/>
                <a:p>
                  <a:pPr algn="ctr">
                    <a:defRPr lang="ru-RU" sz="1800" b="1" i="0" u="none" strike="noStrike" kern="1200" baseline="0">
                      <a:solidFill>
                        <a:prstClr val="black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8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география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39.799999999999997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4820736"/>
        <c:axId val="84822272"/>
        <c:axId val="0"/>
      </c:bar3DChart>
      <c:catAx>
        <c:axId val="8482073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500">
                <a:solidFill>
                  <a:schemeClr val="tx2">
                    <a:lumMod val="50000"/>
                  </a:schemeClr>
                </a:solidFill>
              </a:defRPr>
            </a:pPr>
            <a:endParaRPr lang="ru-RU"/>
          </a:p>
        </c:txPr>
        <c:crossAx val="84822272"/>
        <c:crosses val="autoZero"/>
        <c:auto val="1"/>
        <c:lblAlgn val="ctr"/>
        <c:lblOffset val="100"/>
        <c:noMultiLvlLbl val="0"/>
      </c:catAx>
      <c:valAx>
        <c:axId val="848222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848207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Relationship Id="rId4" Type="http://schemas.openxmlformats.org/officeDocument/2006/relationships/image" Target="../media/image5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Relationship Id="rId4" Type="http://schemas.openxmlformats.org/officeDocument/2006/relationships/image" Target="../media/image5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1B56F9-CE16-4596-BF2F-48FE0058E388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D83D42F-17D0-4C82-94CD-24CC7581EFD0}">
      <dgm:prSet phldrT="[Текст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latin typeface="Franklin Gothic Medium" panose="020B0603020102020204" pitchFamily="34" charset="0"/>
            </a:rPr>
            <a:t>Новые правила комплектования групп в ДОУ</a:t>
          </a:r>
          <a:endParaRPr lang="ru-RU" b="1" dirty="0">
            <a:latin typeface="Franklin Gothic Medium" panose="020B0603020102020204" pitchFamily="34" charset="0"/>
          </a:endParaRPr>
        </a:p>
      </dgm:t>
    </dgm:pt>
    <dgm:pt modelId="{37712B3C-8598-42B0-8382-65A068C319F5}" type="parTrans" cxnId="{A66F10A4-0168-4E0E-BF91-3D007D724C9F}">
      <dgm:prSet/>
      <dgm:spPr/>
      <dgm:t>
        <a:bodyPr/>
        <a:lstStyle/>
        <a:p>
          <a:endParaRPr lang="ru-RU"/>
        </a:p>
      </dgm:t>
    </dgm:pt>
    <dgm:pt modelId="{840931F1-3C0A-4754-9B03-270FB6E4FD9F}" type="sibTrans" cxnId="{A66F10A4-0168-4E0E-BF91-3D007D724C9F}">
      <dgm:prSet/>
      <dgm:spPr/>
      <dgm:t>
        <a:bodyPr/>
        <a:lstStyle/>
        <a:p>
          <a:endParaRPr lang="ru-RU"/>
        </a:p>
      </dgm:t>
    </dgm:pt>
    <dgm:pt modelId="{67E57E03-F6D9-4B23-9E52-AEA497B2785A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latin typeface="Franklin Gothic Medium" panose="020B0603020102020204" pitchFamily="34" charset="0"/>
            </a:rPr>
            <a:t>Дополнительные ставки логопедов, психологов, дефектологов</a:t>
          </a:r>
          <a:endParaRPr lang="ru-RU" b="1" dirty="0">
            <a:latin typeface="Franklin Gothic Medium" panose="020B0603020102020204" pitchFamily="34" charset="0"/>
          </a:endParaRPr>
        </a:p>
      </dgm:t>
    </dgm:pt>
    <dgm:pt modelId="{7F58C02B-C029-4AC6-BEA7-94B8A769A055}" type="parTrans" cxnId="{55A94811-E57A-46F4-AF12-2B00C509621A}">
      <dgm:prSet/>
      <dgm:spPr/>
      <dgm:t>
        <a:bodyPr/>
        <a:lstStyle/>
        <a:p>
          <a:endParaRPr lang="ru-RU"/>
        </a:p>
      </dgm:t>
    </dgm:pt>
    <dgm:pt modelId="{E614ACDD-5B81-4421-B15A-EC1BFB354978}" type="sibTrans" cxnId="{55A94811-E57A-46F4-AF12-2B00C509621A}">
      <dgm:prSet/>
      <dgm:spPr/>
      <dgm:t>
        <a:bodyPr/>
        <a:lstStyle/>
        <a:p>
          <a:endParaRPr lang="ru-RU"/>
        </a:p>
      </dgm:t>
    </dgm:pt>
    <dgm:pt modelId="{4B5CAD95-A429-4CB5-A0EE-98E5FDA879C0}">
      <dgm:prSet phldrT="[Текст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latin typeface="Franklin Gothic Medium" panose="020B0603020102020204" pitchFamily="34" charset="0"/>
            </a:rPr>
            <a:t>Переподготовка педагогов</a:t>
          </a:r>
          <a:endParaRPr lang="ru-RU" b="1" dirty="0">
            <a:latin typeface="Franklin Gothic Medium" panose="020B0603020102020204" pitchFamily="34" charset="0"/>
          </a:endParaRPr>
        </a:p>
      </dgm:t>
    </dgm:pt>
    <dgm:pt modelId="{C0A11B15-54DB-41E3-B9AB-D842C757FE84}" type="parTrans" cxnId="{94130893-8530-412C-B5AB-AB469C25F766}">
      <dgm:prSet/>
      <dgm:spPr/>
      <dgm:t>
        <a:bodyPr/>
        <a:lstStyle/>
        <a:p>
          <a:endParaRPr lang="ru-RU"/>
        </a:p>
      </dgm:t>
    </dgm:pt>
    <dgm:pt modelId="{D88100CB-08E7-4757-817E-DC770A551117}" type="sibTrans" cxnId="{94130893-8530-412C-B5AB-AB469C25F766}">
      <dgm:prSet/>
      <dgm:spPr/>
      <dgm:t>
        <a:bodyPr/>
        <a:lstStyle/>
        <a:p>
          <a:endParaRPr lang="ru-RU"/>
        </a:p>
      </dgm:t>
    </dgm:pt>
    <dgm:pt modelId="{86274E64-986B-475D-B1E6-61400FFA5B1D}">
      <dgm:prSet/>
      <dgm:spPr/>
      <dgm:t>
        <a:bodyPr/>
        <a:lstStyle/>
        <a:p>
          <a:endParaRPr lang="ru-RU"/>
        </a:p>
      </dgm:t>
    </dgm:pt>
    <dgm:pt modelId="{595C17E5-71EC-46EE-9ACA-F4E79E285760}" type="parTrans" cxnId="{0F65E519-8CF9-4D2C-83E1-5EF8B71E5E18}">
      <dgm:prSet/>
      <dgm:spPr/>
      <dgm:t>
        <a:bodyPr/>
        <a:lstStyle/>
        <a:p>
          <a:endParaRPr lang="ru-RU"/>
        </a:p>
      </dgm:t>
    </dgm:pt>
    <dgm:pt modelId="{62458C21-8A62-40AB-A1D4-8D45E83BF26E}" type="sibTrans" cxnId="{0F65E519-8CF9-4D2C-83E1-5EF8B71E5E18}">
      <dgm:prSet/>
      <dgm:spPr/>
      <dgm:t>
        <a:bodyPr/>
        <a:lstStyle/>
        <a:p>
          <a:endParaRPr lang="ru-RU"/>
        </a:p>
      </dgm:t>
    </dgm:pt>
    <dgm:pt modelId="{F93FFA3D-3377-46F3-B4D1-B77115A92C08}" type="pres">
      <dgm:prSet presAssocID="{E41B56F9-CE16-4596-BF2F-48FE0058E38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C62A32-C859-4FA3-9BF3-AEB0BA58C8AC}" type="pres">
      <dgm:prSet presAssocID="{CD83D42F-17D0-4C82-94CD-24CC7581EFD0}" presName="comp" presStyleCnt="0"/>
      <dgm:spPr/>
    </dgm:pt>
    <dgm:pt modelId="{650B1313-67D2-46D0-B76C-1C48270A2731}" type="pres">
      <dgm:prSet presAssocID="{CD83D42F-17D0-4C82-94CD-24CC7581EFD0}" presName="box" presStyleLbl="node1" presStyleIdx="0" presStyleCnt="4"/>
      <dgm:spPr/>
      <dgm:t>
        <a:bodyPr/>
        <a:lstStyle/>
        <a:p>
          <a:endParaRPr lang="ru-RU"/>
        </a:p>
      </dgm:t>
    </dgm:pt>
    <dgm:pt modelId="{0436240E-874F-45EA-B8D6-D4A91F778F5C}" type="pres">
      <dgm:prSet presAssocID="{CD83D42F-17D0-4C82-94CD-24CC7581EFD0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CD02A0E-3A91-44CC-9494-FF1251FFDA55}" type="pres">
      <dgm:prSet presAssocID="{CD83D42F-17D0-4C82-94CD-24CC7581EFD0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EC5A66-0B6F-44F6-979A-6C3336F96332}" type="pres">
      <dgm:prSet presAssocID="{840931F1-3C0A-4754-9B03-270FB6E4FD9F}" presName="spacer" presStyleCnt="0"/>
      <dgm:spPr/>
    </dgm:pt>
    <dgm:pt modelId="{EADB06A2-B204-4977-93A1-CE94328199F4}" type="pres">
      <dgm:prSet presAssocID="{67E57E03-F6D9-4B23-9E52-AEA497B2785A}" presName="comp" presStyleCnt="0"/>
      <dgm:spPr/>
    </dgm:pt>
    <dgm:pt modelId="{9D716196-A974-4DC3-8ABF-B6F668294A69}" type="pres">
      <dgm:prSet presAssocID="{67E57E03-F6D9-4B23-9E52-AEA497B2785A}" presName="box" presStyleLbl="node1" presStyleIdx="1" presStyleCnt="4"/>
      <dgm:spPr/>
      <dgm:t>
        <a:bodyPr/>
        <a:lstStyle/>
        <a:p>
          <a:endParaRPr lang="ru-RU"/>
        </a:p>
      </dgm:t>
    </dgm:pt>
    <dgm:pt modelId="{C40363D0-149F-47FB-8795-1362D26CC91E}" type="pres">
      <dgm:prSet presAssocID="{67E57E03-F6D9-4B23-9E52-AEA497B2785A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58E5C4A-19F6-47A1-8CEF-817FFE052C84}" type="pres">
      <dgm:prSet presAssocID="{67E57E03-F6D9-4B23-9E52-AEA497B2785A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8437BB-CB32-4A8E-9C9C-13C195A983BE}" type="pres">
      <dgm:prSet presAssocID="{E614ACDD-5B81-4421-B15A-EC1BFB354978}" presName="spacer" presStyleCnt="0"/>
      <dgm:spPr/>
    </dgm:pt>
    <dgm:pt modelId="{7712F682-3D76-456E-A7C5-BA92910D965E}" type="pres">
      <dgm:prSet presAssocID="{4B5CAD95-A429-4CB5-A0EE-98E5FDA879C0}" presName="comp" presStyleCnt="0"/>
      <dgm:spPr/>
    </dgm:pt>
    <dgm:pt modelId="{0B48EC6B-6D92-478B-8B41-3BF26FFC1790}" type="pres">
      <dgm:prSet presAssocID="{4B5CAD95-A429-4CB5-A0EE-98E5FDA879C0}" presName="box" presStyleLbl="node1" presStyleIdx="2" presStyleCnt="4" custLinFactNeighborX="-24931" custLinFactNeighborY="1219"/>
      <dgm:spPr/>
      <dgm:t>
        <a:bodyPr/>
        <a:lstStyle/>
        <a:p>
          <a:endParaRPr lang="ru-RU"/>
        </a:p>
      </dgm:t>
    </dgm:pt>
    <dgm:pt modelId="{6C13D23E-7FCA-4025-A2F6-648FBDE95F48}" type="pres">
      <dgm:prSet presAssocID="{4B5CAD95-A429-4CB5-A0EE-98E5FDA879C0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DE48711-E4D2-421D-B60F-3BE2CE7EE75E}" type="pres">
      <dgm:prSet presAssocID="{4B5CAD95-A429-4CB5-A0EE-98E5FDA879C0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128E3C-A402-4D64-BA42-DEAEE744C75D}" type="pres">
      <dgm:prSet presAssocID="{D88100CB-08E7-4757-817E-DC770A551117}" presName="spacer" presStyleCnt="0"/>
      <dgm:spPr/>
    </dgm:pt>
    <dgm:pt modelId="{055AE188-0EEF-43C4-A0FC-63941DB7193B}" type="pres">
      <dgm:prSet presAssocID="{86274E64-986B-475D-B1E6-61400FFA5B1D}" presName="comp" presStyleCnt="0"/>
      <dgm:spPr/>
    </dgm:pt>
    <dgm:pt modelId="{B4785DD6-0FC4-4B98-B665-30438D140A93}" type="pres">
      <dgm:prSet presAssocID="{86274E64-986B-475D-B1E6-61400FFA5B1D}" presName="box" presStyleLbl="node1" presStyleIdx="3" presStyleCnt="4"/>
      <dgm:spPr/>
      <dgm:t>
        <a:bodyPr/>
        <a:lstStyle/>
        <a:p>
          <a:endParaRPr lang="ru-RU"/>
        </a:p>
      </dgm:t>
    </dgm:pt>
    <dgm:pt modelId="{7F8357D2-EC78-4FF4-8731-3627F2C872B7}" type="pres">
      <dgm:prSet presAssocID="{86274E64-986B-475D-B1E6-61400FFA5B1D}" presName="img" presStyleLbl="fgImgPlace1" presStyleIdx="3" presStyleCnt="4" custLinFactNeighborX="605" custLinFactNeighborY="463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87EA6DD6-79F5-44EF-A93E-D45301970D00}" type="pres">
      <dgm:prSet presAssocID="{86274E64-986B-475D-B1E6-61400FFA5B1D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53639F0-6F8B-4725-A983-E653B60C04D2}" type="presOf" srcId="{4B5CAD95-A429-4CB5-A0EE-98E5FDA879C0}" destId="{8DE48711-E4D2-421D-B60F-3BE2CE7EE75E}" srcOrd="1" destOrd="0" presId="urn:microsoft.com/office/officeart/2005/8/layout/vList4"/>
    <dgm:cxn modelId="{80C16141-8724-47C0-A40B-A8881EF238D6}" type="presOf" srcId="{86274E64-986B-475D-B1E6-61400FFA5B1D}" destId="{B4785DD6-0FC4-4B98-B665-30438D140A93}" srcOrd="0" destOrd="0" presId="urn:microsoft.com/office/officeart/2005/8/layout/vList4"/>
    <dgm:cxn modelId="{F1276255-9BC6-46B0-9F95-3C8F40CAE406}" type="presOf" srcId="{4B5CAD95-A429-4CB5-A0EE-98E5FDA879C0}" destId="{0B48EC6B-6D92-478B-8B41-3BF26FFC1790}" srcOrd="0" destOrd="0" presId="urn:microsoft.com/office/officeart/2005/8/layout/vList4"/>
    <dgm:cxn modelId="{2CB6CB29-C5F6-4333-8C89-8ACA571AB92A}" type="presOf" srcId="{86274E64-986B-475D-B1E6-61400FFA5B1D}" destId="{87EA6DD6-79F5-44EF-A93E-D45301970D00}" srcOrd="1" destOrd="0" presId="urn:microsoft.com/office/officeart/2005/8/layout/vList4"/>
    <dgm:cxn modelId="{94130893-8530-412C-B5AB-AB469C25F766}" srcId="{E41B56F9-CE16-4596-BF2F-48FE0058E388}" destId="{4B5CAD95-A429-4CB5-A0EE-98E5FDA879C0}" srcOrd="2" destOrd="0" parTransId="{C0A11B15-54DB-41E3-B9AB-D842C757FE84}" sibTransId="{D88100CB-08E7-4757-817E-DC770A551117}"/>
    <dgm:cxn modelId="{2CF55853-0777-495D-8135-CAFD6E03FCCA}" type="presOf" srcId="{E41B56F9-CE16-4596-BF2F-48FE0058E388}" destId="{F93FFA3D-3377-46F3-B4D1-B77115A92C08}" srcOrd="0" destOrd="0" presId="urn:microsoft.com/office/officeart/2005/8/layout/vList4"/>
    <dgm:cxn modelId="{A66F10A4-0168-4E0E-BF91-3D007D724C9F}" srcId="{E41B56F9-CE16-4596-BF2F-48FE0058E388}" destId="{CD83D42F-17D0-4C82-94CD-24CC7581EFD0}" srcOrd="0" destOrd="0" parTransId="{37712B3C-8598-42B0-8382-65A068C319F5}" sibTransId="{840931F1-3C0A-4754-9B03-270FB6E4FD9F}"/>
    <dgm:cxn modelId="{0F65E519-8CF9-4D2C-83E1-5EF8B71E5E18}" srcId="{E41B56F9-CE16-4596-BF2F-48FE0058E388}" destId="{86274E64-986B-475D-B1E6-61400FFA5B1D}" srcOrd="3" destOrd="0" parTransId="{595C17E5-71EC-46EE-9ACA-F4E79E285760}" sibTransId="{62458C21-8A62-40AB-A1D4-8D45E83BF26E}"/>
    <dgm:cxn modelId="{2F1FBCDF-B8CC-4E5C-B697-04F692A5CAD8}" type="presOf" srcId="{CD83D42F-17D0-4C82-94CD-24CC7581EFD0}" destId="{BCD02A0E-3A91-44CC-9494-FF1251FFDA55}" srcOrd="1" destOrd="0" presId="urn:microsoft.com/office/officeart/2005/8/layout/vList4"/>
    <dgm:cxn modelId="{3B404A5B-F169-4F60-B3EB-6C0474D0BE8A}" type="presOf" srcId="{67E57E03-F6D9-4B23-9E52-AEA497B2785A}" destId="{E58E5C4A-19F6-47A1-8CEF-817FFE052C84}" srcOrd="1" destOrd="0" presId="urn:microsoft.com/office/officeart/2005/8/layout/vList4"/>
    <dgm:cxn modelId="{193E66EA-7E7B-4912-9839-21D2D7424027}" type="presOf" srcId="{67E57E03-F6D9-4B23-9E52-AEA497B2785A}" destId="{9D716196-A974-4DC3-8ABF-B6F668294A69}" srcOrd="0" destOrd="0" presId="urn:microsoft.com/office/officeart/2005/8/layout/vList4"/>
    <dgm:cxn modelId="{3E64E982-9451-41C0-BD04-25AB60CBCA89}" type="presOf" srcId="{CD83D42F-17D0-4C82-94CD-24CC7581EFD0}" destId="{650B1313-67D2-46D0-B76C-1C48270A2731}" srcOrd="0" destOrd="0" presId="urn:microsoft.com/office/officeart/2005/8/layout/vList4"/>
    <dgm:cxn modelId="{55A94811-E57A-46F4-AF12-2B00C509621A}" srcId="{E41B56F9-CE16-4596-BF2F-48FE0058E388}" destId="{67E57E03-F6D9-4B23-9E52-AEA497B2785A}" srcOrd="1" destOrd="0" parTransId="{7F58C02B-C029-4AC6-BEA7-94B8A769A055}" sibTransId="{E614ACDD-5B81-4421-B15A-EC1BFB354978}"/>
    <dgm:cxn modelId="{48BA8112-2157-4072-93A4-2638859AE08C}" type="presParOf" srcId="{F93FFA3D-3377-46F3-B4D1-B77115A92C08}" destId="{A3C62A32-C859-4FA3-9BF3-AEB0BA58C8AC}" srcOrd="0" destOrd="0" presId="urn:microsoft.com/office/officeart/2005/8/layout/vList4"/>
    <dgm:cxn modelId="{98ECD197-0C2F-4ABF-A9A5-676EA8676AEA}" type="presParOf" srcId="{A3C62A32-C859-4FA3-9BF3-AEB0BA58C8AC}" destId="{650B1313-67D2-46D0-B76C-1C48270A2731}" srcOrd="0" destOrd="0" presId="urn:microsoft.com/office/officeart/2005/8/layout/vList4"/>
    <dgm:cxn modelId="{04B45867-62FB-492C-A85B-CFD9BCE1988A}" type="presParOf" srcId="{A3C62A32-C859-4FA3-9BF3-AEB0BA58C8AC}" destId="{0436240E-874F-45EA-B8D6-D4A91F778F5C}" srcOrd="1" destOrd="0" presId="urn:microsoft.com/office/officeart/2005/8/layout/vList4"/>
    <dgm:cxn modelId="{C75BD0C1-D905-48D1-A6EF-C4150895649F}" type="presParOf" srcId="{A3C62A32-C859-4FA3-9BF3-AEB0BA58C8AC}" destId="{BCD02A0E-3A91-44CC-9494-FF1251FFDA55}" srcOrd="2" destOrd="0" presId="urn:microsoft.com/office/officeart/2005/8/layout/vList4"/>
    <dgm:cxn modelId="{02F63CAC-2E38-4283-B39D-8E41E7D5B04A}" type="presParOf" srcId="{F93FFA3D-3377-46F3-B4D1-B77115A92C08}" destId="{4EEC5A66-0B6F-44F6-979A-6C3336F96332}" srcOrd="1" destOrd="0" presId="urn:microsoft.com/office/officeart/2005/8/layout/vList4"/>
    <dgm:cxn modelId="{4D1C0AB1-603A-44D6-B5D5-527302FB061D}" type="presParOf" srcId="{F93FFA3D-3377-46F3-B4D1-B77115A92C08}" destId="{EADB06A2-B204-4977-93A1-CE94328199F4}" srcOrd="2" destOrd="0" presId="urn:microsoft.com/office/officeart/2005/8/layout/vList4"/>
    <dgm:cxn modelId="{7958B0A5-19FD-444A-894F-0D9DF67CB95D}" type="presParOf" srcId="{EADB06A2-B204-4977-93A1-CE94328199F4}" destId="{9D716196-A974-4DC3-8ABF-B6F668294A69}" srcOrd="0" destOrd="0" presId="urn:microsoft.com/office/officeart/2005/8/layout/vList4"/>
    <dgm:cxn modelId="{863C06C8-0062-45EB-B1E9-C0ADC71BED96}" type="presParOf" srcId="{EADB06A2-B204-4977-93A1-CE94328199F4}" destId="{C40363D0-149F-47FB-8795-1362D26CC91E}" srcOrd="1" destOrd="0" presId="urn:microsoft.com/office/officeart/2005/8/layout/vList4"/>
    <dgm:cxn modelId="{483A2E2C-F4C0-4FE0-A471-97890C23A206}" type="presParOf" srcId="{EADB06A2-B204-4977-93A1-CE94328199F4}" destId="{E58E5C4A-19F6-47A1-8CEF-817FFE052C84}" srcOrd="2" destOrd="0" presId="urn:microsoft.com/office/officeart/2005/8/layout/vList4"/>
    <dgm:cxn modelId="{9A94CB8A-8550-4DC3-8018-A8D47DB67C0C}" type="presParOf" srcId="{F93FFA3D-3377-46F3-B4D1-B77115A92C08}" destId="{3A8437BB-CB32-4A8E-9C9C-13C195A983BE}" srcOrd="3" destOrd="0" presId="urn:microsoft.com/office/officeart/2005/8/layout/vList4"/>
    <dgm:cxn modelId="{ADAC1253-ED9E-41B9-AFC6-85D505F3FD86}" type="presParOf" srcId="{F93FFA3D-3377-46F3-B4D1-B77115A92C08}" destId="{7712F682-3D76-456E-A7C5-BA92910D965E}" srcOrd="4" destOrd="0" presId="urn:microsoft.com/office/officeart/2005/8/layout/vList4"/>
    <dgm:cxn modelId="{23A9D93F-34CD-4C2D-84A3-A4936FDBE1A0}" type="presParOf" srcId="{7712F682-3D76-456E-A7C5-BA92910D965E}" destId="{0B48EC6B-6D92-478B-8B41-3BF26FFC1790}" srcOrd="0" destOrd="0" presId="urn:microsoft.com/office/officeart/2005/8/layout/vList4"/>
    <dgm:cxn modelId="{DFAB538A-4F10-42E5-A2CF-F591608BC406}" type="presParOf" srcId="{7712F682-3D76-456E-A7C5-BA92910D965E}" destId="{6C13D23E-7FCA-4025-A2F6-648FBDE95F48}" srcOrd="1" destOrd="0" presId="urn:microsoft.com/office/officeart/2005/8/layout/vList4"/>
    <dgm:cxn modelId="{D68BDCB9-4270-461E-AD6C-90E973571F95}" type="presParOf" srcId="{7712F682-3D76-456E-A7C5-BA92910D965E}" destId="{8DE48711-E4D2-421D-B60F-3BE2CE7EE75E}" srcOrd="2" destOrd="0" presId="urn:microsoft.com/office/officeart/2005/8/layout/vList4"/>
    <dgm:cxn modelId="{6FEBF0E6-ACAA-41A8-B25B-075E7D68951A}" type="presParOf" srcId="{F93FFA3D-3377-46F3-B4D1-B77115A92C08}" destId="{8C128E3C-A402-4D64-BA42-DEAEE744C75D}" srcOrd="5" destOrd="0" presId="urn:microsoft.com/office/officeart/2005/8/layout/vList4"/>
    <dgm:cxn modelId="{4C36B490-39A4-4ECF-B487-680EF503D30F}" type="presParOf" srcId="{F93FFA3D-3377-46F3-B4D1-B77115A92C08}" destId="{055AE188-0EEF-43C4-A0FC-63941DB7193B}" srcOrd="6" destOrd="0" presId="urn:microsoft.com/office/officeart/2005/8/layout/vList4"/>
    <dgm:cxn modelId="{3633FC34-EE45-4B0F-9D4C-D0F4A9A3E2C2}" type="presParOf" srcId="{055AE188-0EEF-43C4-A0FC-63941DB7193B}" destId="{B4785DD6-0FC4-4B98-B665-30438D140A93}" srcOrd="0" destOrd="0" presId="urn:microsoft.com/office/officeart/2005/8/layout/vList4"/>
    <dgm:cxn modelId="{729F27BD-DFC7-42A2-8BBA-04F7CF18A117}" type="presParOf" srcId="{055AE188-0EEF-43C4-A0FC-63941DB7193B}" destId="{7F8357D2-EC78-4FF4-8731-3627F2C872B7}" srcOrd="1" destOrd="0" presId="urn:microsoft.com/office/officeart/2005/8/layout/vList4"/>
    <dgm:cxn modelId="{5E48543F-9E90-496F-AAA1-BFD1FE6F3836}" type="presParOf" srcId="{055AE188-0EEF-43C4-A0FC-63941DB7193B}" destId="{87EA6DD6-79F5-44EF-A93E-D45301970D0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F47BCD-917C-4B97-95A1-2FB0CFF83EDC}" type="doc">
      <dgm:prSet loTypeId="urn:microsoft.com/office/officeart/2005/8/layout/chevron2" loCatId="process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B102B7A-85F6-4681-BF1B-31972A686AC5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Гуманитарное </a:t>
          </a:r>
          <a:endParaRPr lang="ru-RU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3AD0B49-E665-4455-AFEB-4CF2671D4597}" type="parTrans" cxnId="{F9795476-D4B6-4206-96E8-52921684580F}">
      <dgm:prSet/>
      <dgm:spPr/>
      <dgm:t>
        <a:bodyPr/>
        <a:lstStyle/>
        <a:p>
          <a:endParaRPr lang="ru-RU"/>
        </a:p>
      </dgm:t>
    </dgm:pt>
    <dgm:pt modelId="{4ECE306A-DD05-4254-9017-0D78761DDC53}" type="sibTrans" cxnId="{F9795476-D4B6-4206-96E8-52921684580F}">
      <dgm:prSet/>
      <dgm:spPr/>
      <dgm:t>
        <a:bodyPr/>
        <a:lstStyle/>
        <a:p>
          <a:endParaRPr lang="ru-RU"/>
        </a:p>
      </dgm:t>
    </dgm:pt>
    <dgm:pt modelId="{E04477F1-CF54-4517-82C7-1108BA8D05F1}">
      <dgm:prSet phldrT="[Текст]" custT="1"/>
      <dgm:spPr/>
      <dgm:t>
        <a:bodyPr/>
        <a:lstStyle/>
        <a:p>
          <a:r>
            <a:rPr lang="ru-RU" sz="1800" b="1" dirty="0" err="1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ВлГУ</a:t>
          </a:r>
          <a:r>
            <a:rPr lang="ru-RU" sz="1800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 им. А.Г. и Н.Г. Столетовых</a:t>
          </a:r>
          <a:endParaRPr lang="ru-RU" sz="1800" b="1" dirty="0">
            <a:solidFill>
              <a:srgbClr val="0000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B9251E6A-6528-4976-A63B-5CF47D216284}" type="parTrans" cxnId="{6775E640-50A2-435D-AF71-614B6D3DF233}">
      <dgm:prSet/>
      <dgm:spPr/>
      <dgm:t>
        <a:bodyPr/>
        <a:lstStyle/>
        <a:p>
          <a:endParaRPr lang="ru-RU"/>
        </a:p>
      </dgm:t>
    </dgm:pt>
    <dgm:pt modelId="{32C1B7DA-4701-47C6-BF04-C0158BB4644F}" type="sibTrans" cxnId="{6775E640-50A2-435D-AF71-614B6D3DF233}">
      <dgm:prSet/>
      <dgm:spPr/>
      <dgm:t>
        <a:bodyPr/>
        <a:lstStyle/>
        <a:p>
          <a:endParaRPr lang="ru-RU"/>
        </a:p>
      </dgm:t>
    </dgm:pt>
    <dgm:pt modelId="{286D7E09-83A9-4D18-831E-6D1EDC9B74A7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Медицина</a:t>
          </a:r>
          <a:endParaRPr lang="ru-RU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63C8520-EEA8-4CD7-840E-9661C9E297E7}" type="parTrans" cxnId="{082B7E7A-3FC1-4E37-A236-520111F383D3}">
      <dgm:prSet/>
      <dgm:spPr/>
      <dgm:t>
        <a:bodyPr/>
        <a:lstStyle/>
        <a:p>
          <a:endParaRPr lang="ru-RU"/>
        </a:p>
      </dgm:t>
    </dgm:pt>
    <dgm:pt modelId="{181BF88E-4D8C-4168-B120-6171C56F2FF1}" type="sibTrans" cxnId="{082B7E7A-3FC1-4E37-A236-520111F383D3}">
      <dgm:prSet/>
      <dgm:spPr/>
      <dgm:t>
        <a:bodyPr/>
        <a:lstStyle/>
        <a:p>
          <a:endParaRPr lang="ru-RU"/>
        </a:p>
      </dgm:t>
    </dgm:pt>
    <dgm:pt modelId="{58D3ABF6-0FE4-4183-9083-69D232A936E4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Российский национальный исследовательский медицинский университет имени Н.И</a:t>
          </a:r>
          <a:r>
            <a:rPr lang="ru-RU" sz="1800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. Пирогова</a:t>
          </a:r>
          <a:endParaRPr lang="ru-RU" sz="1800" b="1" dirty="0">
            <a:solidFill>
              <a:srgbClr val="0000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0743DE02-7C5C-4C18-A641-20404A2BFBD1}" type="parTrans" cxnId="{4A7DA015-4E9B-4062-A005-B558343A66C1}">
      <dgm:prSet/>
      <dgm:spPr/>
      <dgm:t>
        <a:bodyPr/>
        <a:lstStyle/>
        <a:p>
          <a:endParaRPr lang="ru-RU"/>
        </a:p>
      </dgm:t>
    </dgm:pt>
    <dgm:pt modelId="{F0FD57F2-9DD6-4D58-8B62-625B68272EA3}" type="sibTrans" cxnId="{4A7DA015-4E9B-4062-A005-B558343A66C1}">
      <dgm:prSet/>
      <dgm:spPr/>
      <dgm:t>
        <a:bodyPr/>
        <a:lstStyle/>
        <a:p>
          <a:endParaRPr lang="ru-RU"/>
        </a:p>
      </dgm:t>
    </dgm:pt>
    <dgm:pt modelId="{2AD29BEA-C434-43B1-B1D9-A1FDFF440BBD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Техническое</a:t>
          </a:r>
          <a:endParaRPr lang="ru-RU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F78835D-1DCE-4DBC-9D07-C2BECFA9FE58}" type="parTrans" cxnId="{2DEDBD03-7564-4DBB-A329-F2AD97E5D92B}">
      <dgm:prSet/>
      <dgm:spPr/>
      <dgm:t>
        <a:bodyPr/>
        <a:lstStyle/>
        <a:p>
          <a:endParaRPr lang="ru-RU"/>
        </a:p>
      </dgm:t>
    </dgm:pt>
    <dgm:pt modelId="{95DA1625-7BD2-49BB-83AC-140EB42935C0}" type="sibTrans" cxnId="{2DEDBD03-7564-4DBB-A329-F2AD97E5D92B}">
      <dgm:prSet/>
      <dgm:spPr/>
      <dgm:t>
        <a:bodyPr/>
        <a:lstStyle/>
        <a:p>
          <a:endParaRPr lang="ru-RU"/>
        </a:p>
      </dgm:t>
    </dgm:pt>
    <dgm:pt modelId="{C8DB9A54-607E-498F-B18B-098F4403A08A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Ивановский государственный политехнический университет</a:t>
          </a:r>
          <a:endParaRPr lang="ru-RU" sz="1800" b="1" dirty="0">
            <a:solidFill>
              <a:srgbClr val="0000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FFFFC52B-93DF-410B-8822-B540AA20DEA7}" type="parTrans" cxnId="{E28E4598-1F72-4FFE-8178-7B244F3A357A}">
      <dgm:prSet/>
      <dgm:spPr/>
      <dgm:t>
        <a:bodyPr/>
        <a:lstStyle/>
        <a:p>
          <a:endParaRPr lang="ru-RU"/>
        </a:p>
      </dgm:t>
    </dgm:pt>
    <dgm:pt modelId="{6A31D551-EBAD-4530-84FC-10811E503B24}" type="sibTrans" cxnId="{E28E4598-1F72-4FFE-8178-7B244F3A357A}">
      <dgm:prSet/>
      <dgm:spPr/>
      <dgm:t>
        <a:bodyPr/>
        <a:lstStyle/>
        <a:p>
          <a:endParaRPr lang="ru-RU"/>
        </a:p>
      </dgm:t>
    </dgm:pt>
    <dgm:pt modelId="{37A5F03E-BA67-49B2-BEC0-0D24B06EB8FB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Ивановский государственный университет </a:t>
          </a:r>
          <a:endParaRPr lang="ru-RU" sz="1800" b="1" dirty="0">
            <a:solidFill>
              <a:srgbClr val="0000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1AF48D90-AED4-4BE6-BBB3-8B4D87DB5E08}" type="parTrans" cxnId="{1AF02F41-DCF8-4639-ABD1-2A72004114BC}">
      <dgm:prSet/>
      <dgm:spPr/>
      <dgm:t>
        <a:bodyPr/>
        <a:lstStyle/>
        <a:p>
          <a:endParaRPr lang="ru-RU"/>
        </a:p>
      </dgm:t>
    </dgm:pt>
    <dgm:pt modelId="{2B3E86FA-FA84-4CAD-9664-932CA8C4381B}" type="sibTrans" cxnId="{1AF02F41-DCF8-4639-ABD1-2A72004114BC}">
      <dgm:prSet/>
      <dgm:spPr/>
      <dgm:t>
        <a:bodyPr/>
        <a:lstStyle/>
        <a:p>
          <a:endParaRPr lang="ru-RU"/>
        </a:p>
      </dgm:t>
    </dgm:pt>
    <dgm:pt modelId="{51CBBF5B-4DC7-4C59-9C86-3B24086BCC97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Высшая школа экономики  г. Москва</a:t>
          </a:r>
          <a:endParaRPr lang="ru-RU" sz="1800" b="1" dirty="0">
            <a:solidFill>
              <a:srgbClr val="0000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2A5C224C-8DE0-41FB-B6E2-64A590A69819}" type="parTrans" cxnId="{3531FD20-3D6C-4B37-A024-BA293C8B7D78}">
      <dgm:prSet/>
      <dgm:spPr/>
      <dgm:t>
        <a:bodyPr/>
        <a:lstStyle/>
        <a:p>
          <a:endParaRPr lang="ru-RU"/>
        </a:p>
      </dgm:t>
    </dgm:pt>
    <dgm:pt modelId="{369EC371-8AB2-4F71-8F64-219EA413A4AE}" type="sibTrans" cxnId="{3531FD20-3D6C-4B37-A024-BA293C8B7D78}">
      <dgm:prSet/>
      <dgm:spPr/>
      <dgm:t>
        <a:bodyPr/>
        <a:lstStyle/>
        <a:p>
          <a:endParaRPr lang="ru-RU"/>
        </a:p>
      </dgm:t>
    </dgm:pt>
    <dgm:pt modelId="{2080AE11-3FB1-41DB-A6AE-B6E50226A5F4}">
      <dgm:prSet custT="1"/>
      <dgm:spPr/>
      <dgm:t>
        <a:bodyPr/>
        <a:lstStyle/>
        <a:p>
          <a:r>
            <a:rPr lang="ru-RU" sz="1800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Ивановская государственная медицинская академия</a:t>
          </a:r>
          <a:endParaRPr lang="ru-RU" sz="1800" b="1" dirty="0">
            <a:solidFill>
              <a:srgbClr val="0000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EF80AF04-6D41-49B0-8C73-AA54B66AC146}" type="parTrans" cxnId="{6F96F33B-288C-406C-8469-715B4E0839E4}">
      <dgm:prSet/>
      <dgm:spPr/>
      <dgm:t>
        <a:bodyPr/>
        <a:lstStyle/>
        <a:p>
          <a:endParaRPr lang="ru-RU"/>
        </a:p>
      </dgm:t>
    </dgm:pt>
    <dgm:pt modelId="{2AFE5D90-7467-4B9B-915C-32B8393965B9}" type="sibTrans" cxnId="{6F96F33B-288C-406C-8469-715B4E0839E4}">
      <dgm:prSet/>
      <dgm:spPr/>
      <dgm:t>
        <a:bodyPr/>
        <a:lstStyle/>
        <a:p>
          <a:endParaRPr lang="ru-RU"/>
        </a:p>
      </dgm:t>
    </dgm:pt>
    <dgm:pt modelId="{A59E980F-2EBD-4B67-AC8E-F8A5B440BBD2}">
      <dgm:prSet custT="1"/>
      <dgm:spPr/>
      <dgm:t>
        <a:bodyPr/>
        <a:lstStyle/>
        <a:p>
          <a:r>
            <a:rPr lang="ru-RU" sz="1800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Ковровский  медицинский колледж имени Е.И</a:t>
          </a:r>
          <a:r>
            <a:rPr lang="ru-RU" sz="1800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. Смирнова</a:t>
          </a:r>
          <a:endParaRPr lang="ru-RU" sz="1800" b="1" dirty="0">
            <a:solidFill>
              <a:srgbClr val="0000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1D5159F7-54A4-42C3-8C97-B4D6E0F5E088}" type="parTrans" cxnId="{70D4DC25-A038-4406-A509-EA82160EBC5E}">
      <dgm:prSet/>
      <dgm:spPr/>
      <dgm:t>
        <a:bodyPr/>
        <a:lstStyle/>
        <a:p>
          <a:endParaRPr lang="ru-RU"/>
        </a:p>
      </dgm:t>
    </dgm:pt>
    <dgm:pt modelId="{7E013253-1716-4DD2-998C-C44E12B09EDB}" type="sibTrans" cxnId="{70D4DC25-A038-4406-A509-EA82160EBC5E}">
      <dgm:prSet/>
      <dgm:spPr/>
      <dgm:t>
        <a:bodyPr/>
        <a:lstStyle/>
        <a:p>
          <a:endParaRPr lang="ru-RU"/>
        </a:p>
      </dgm:t>
    </dgm:pt>
    <dgm:pt modelId="{98C2A124-EDF3-4CDF-B1AE-3081A52BCC15}">
      <dgm:prSet custT="1"/>
      <dgm:spPr/>
      <dgm:t>
        <a:bodyPr/>
        <a:lstStyle/>
        <a:p>
          <a:r>
            <a:rPr lang="ru-RU" sz="1800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Ивановский медицинский колледж</a:t>
          </a:r>
          <a:endParaRPr lang="ru-RU" sz="1800" b="1" dirty="0">
            <a:solidFill>
              <a:srgbClr val="0000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7AAA48-EB6E-49A0-9890-41CCF9E7B58E}" type="parTrans" cxnId="{22C544B0-CD82-4D32-BB49-683E4CADB11F}">
      <dgm:prSet/>
      <dgm:spPr/>
      <dgm:t>
        <a:bodyPr/>
        <a:lstStyle/>
        <a:p>
          <a:endParaRPr lang="ru-RU"/>
        </a:p>
      </dgm:t>
    </dgm:pt>
    <dgm:pt modelId="{C6745DC2-A0A4-47CD-B6AC-6DCC7EC23915}" type="sibTrans" cxnId="{22C544B0-CD82-4D32-BB49-683E4CADB11F}">
      <dgm:prSet/>
      <dgm:spPr/>
      <dgm:t>
        <a:bodyPr/>
        <a:lstStyle/>
        <a:p>
          <a:endParaRPr lang="ru-RU"/>
        </a:p>
      </dgm:t>
    </dgm:pt>
    <dgm:pt modelId="{97401A1F-9800-4127-99BA-55A597C2366D}">
      <dgm:prSet custT="1"/>
      <dgm:spPr/>
      <dgm:t>
        <a:bodyPr/>
        <a:lstStyle/>
        <a:p>
          <a:r>
            <a:rPr lang="ru-RU" sz="1800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Ковровская государственная технологическая академия</a:t>
          </a:r>
          <a:endParaRPr lang="ru-RU" sz="1800" b="1" dirty="0">
            <a:solidFill>
              <a:srgbClr val="0000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EDC3BAF4-5270-4D3F-89AF-4DA8AF4CC0A4}" type="parTrans" cxnId="{B2ED720A-B8E4-4790-8BC3-98AD683C9449}">
      <dgm:prSet/>
      <dgm:spPr/>
      <dgm:t>
        <a:bodyPr/>
        <a:lstStyle/>
        <a:p>
          <a:endParaRPr lang="ru-RU"/>
        </a:p>
      </dgm:t>
    </dgm:pt>
    <dgm:pt modelId="{B221FB1C-E090-43C7-A3E0-618A695A49EC}" type="sibTrans" cxnId="{B2ED720A-B8E4-4790-8BC3-98AD683C9449}">
      <dgm:prSet/>
      <dgm:spPr/>
      <dgm:t>
        <a:bodyPr/>
        <a:lstStyle/>
        <a:p>
          <a:endParaRPr lang="ru-RU"/>
        </a:p>
      </dgm:t>
    </dgm:pt>
    <dgm:pt modelId="{C4136768-3376-4B90-B380-E208822079B5}">
      <dgm:prSet custT="1"/>
      <dgm:spPr/>
      <dgm:t>
        <a:bodyPr/>
        <a:lstStyle/>
        <a:p>
          <a:r>
            <a:rPr lang="ru-RU" sz="1800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ВЛГУ  им. А.Г. и Н.Г. Столетовых</a:t>
          </a:r>
          <a:endParaRPr lang="ru-RU" sz="1800" b="1" dirty="0">
            <a:solidFill>
              <a:srgbClr val="0000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E1407D85-CD03-41A4-B725-E3F5B62B2549}" type="parTrans" cxnId="{091806E9-3C96-45C9-BD8B-55E4A82EFA28}">
      <dgm:prSet/>
      <dgm:spPr/>
      <dgm:t>
        <a:bodyPr/>
        <a:lstStyle/>
        <a:p>
          <a:endParaRPr lang="ru-RU"/>
        </a:p>
      </dgm:t>
    </dgm:pt>
    <dgm:pt modelId="{E96662D5-0D2D-4EAB-A13B-3B187A4997A8}" type="sibTrans" cxnId="{091806E9-3C96-45C9-BD8B-55E4A82EFA28}">
      <dgm:prSet/>
      <dgm:spPr/>
      <dgm:t>
        <a:bodyPr/>
        <a:lstStyle/>
        <a:p>
          <a:endParaRPr lang="ru-RU"/>
        </a:p>
      </dgm:t>
    </dgm:pt>
    <dgm:pt modelId="{DF99DF82-A297-480A-89CD-9BFB52B25295}">
      <dgm:prSet custT="1"/>
      <dgm:spPr/>
      <dgm:t>
        <a:bodyPr/>
        <a:lstStyle/>
        <a:p>
          <a:r>
            <a:rPr lang="ru-RU" sz="1800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Колледжи г. </a:t>
          </a:r>
          <a:r>
            <a:rPr lang="ru-RU" sz="1800" b="1" dirty="0" err="1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Коврова</a:t>
          </a:r>
          <a:endParaRPr lang="ru-RU" sz="1800" b="1" dirty="0">
            <a:solidFill>
              <a:srgbClr val="0000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DA8ED9A9-2618-4E5E-828F-A8BF0880F2ED}" type="parTrans" cxnId="{34B9532F-88E9-4FAF-ADB6-A14DCCB62BB4}">
      <dgm:prSet/>
      <dgm:spPr/>
      <dgm:t>
        <a:bodyPr/>
        <a:lstStyle/>
        <a:p>
          <a:endParaRPr lang="ru-RU"/>
        </a:p>
      </dgm:t>
    </dgm:pt>
    <dgm:pt modelId="{D47AB911-FF9C-4A96-A8EA-EB052B342D4A}" type="sibTrans" cxnId="{34B9532F-88E9-4FAF-ADB6-A14DCCB62BB4}">
      <dgm:prSet/>
      <dgm:spPr/>
      <dgm:t>
        <a:bodyPr/>
        <a:lstStyle/>
        <a:p>
          <a:endParaRPr lang="ru-RU"/>
        </a:p>
      </dgm:t>
    </dgm:pt>
    <dgm:pt modelId="{7928C8DD-6027-47C3-B923-696004B3878B}" type="pres">
      <dgm:prSet presAssocID="{18F47BCD-917C-4B97-95A1-2FB0CFF83ED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7CD785-85E2-4213-BDC3-4B39DA9EACAD}" type="pres">
      <dgm:prSet presAssocID="{CB102B7A-85F6-4681-BF1B-31972A686AC5}" presName="composite" presStyleCnt="0"/>
      <dgm:spPr/>
    </dgm:pt>
    <dgm:pt modelId="{457DB0AF-4481-4DC6-89BF-AC398196C159}" type="pres">
      <dgm:prSet presAssocID="{CB102B7A-85F6-4681-BF1B-31972A686AC5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2DEE74-1493-4AA5-84C0-CECFD466AA45}" type="pres">
      <dgm:prSet presAssocID="{CB102B7A-85F6-4681-BF1B-31972A686AC5}" presName="descendantText" presStyleLbl="alignAcc1" presStyleIdx="0" presStyleCnt="3" custScaleY="78978" custLinFactNeighborX="-325" custLinFactNeighborY="3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264ABC-C3C3-4E41-8A68-50A2BF5C3722}" type="pres">
      <dgm:prSet presAssocID="{4ECE306A-DD05-4254-9017-0D78761DDC53}" presName="sp" presStyleCnt="0"/>
      <dgm:spPr/>
    </dgm:pt>
    <dgm:pt modelId="{787E57B7-F56C-4035-B84C-606B67E2DF0C}" type="pres">
      <dgm:prSet presAssocID="{286D7E09-83A9-4D18-831E-6D1EDC9B74A7}" presName="composite" presStyleCnt="0"/>
      <dgm:spPr/>
    </dgm:pt>
    <dgm:pt modelId="{C6524782-85DA-43EF-8481-57D2F8C88A6A}" type="pres">
      <dgm:prSet presAssocID="{286D7E09-83A9-4D18-831E-6D1EDC9B74A7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33B8E0-A915-4BA5-9170-07770C377D6B}" type="pres">
      <dgm:prSet presAssocID="{286D7E09-83A9-4D18-831E-6D1EDC9B74A7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B02B1D-92AF-4B56-82BE-724621D2A13B}" type="pres">
      <dgm:prSet presAssocID="{181BF88E-4D8C-4168-B120-6171C56F2FF1}" presName="sp" presStyleCnt="0"/>
      <dgm:spPr/>
    </dgm:pt>
    <dgm:pt modelId="{58EE0824-73E3-4D49-915D-D3AA3907BA6E}" type="pres">
      <dgm:prSet presAssocID="{2AD29BEA-C434-43B1-B1D9-A1FDFF440BBD}" presName="composite" presStyleCnt="0"/>
      <dgm:spPr/>
    </dgm:pt>
    <dgm:pt modelId="{6FED7C6E-309A-4497-87AB-FFAB031DFFCD}" type="pres">
      <dgm:prSet presAssocID="{2AD29BEA-C434-43B1-B1D9-A1FDFF440BBD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35988D-D01F-4107-B50D-E66CE8D8D483}" type="pres">
      <dgm:prSet presAssocID="{2AD29BEA-C434-43B1-B1D9-A1FDFF440BBD}" presName="descendantText" presStyleLbl="alignAcc1" presStyleIdx="2" presStyleCnt="3" custLinFactNeighborX="-325" custLinFactNeighborY="25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6D94FE4-D190-4DA0-A7C4-3580AE63FBAB}" type="presOf" srcId="{2AD29BEA-C434-43B1-B1D9-A1FDFF440BBD}" destId="{6FED7C6E-309A-4497-87AB-FFAB031DFFCD}" srcOrd="0" destOrd="0" presId="urn:microsoft.com/office/officeart/2005/8/layout/chevron2"/>
    <dgm:cxn modelId="{FCB60945-24AB-4E77-83CA-F6E40D0328B9}" type="presOf" srcId="{18F47BCD-917C-4B97-95A1-2FB0CFF83EDC}" destId="{7928C8DD-6027-47C3-B923-696004B3878B}" srcOrd="0" destOrd="0" presId="urn:microsoft.com/office/officeart/2005/8/layout/chevron2"/>
    <dgm:cxn modelId="{A16CCF4D-8612-4282-9DA0-DDF77E5E90EA}" type="presOf" srcId="{97401A1F-9800-4127-99BA-55A597C2366D}" destId="{A435988D-D01F-4107-B50D-E66CE8D8D483}" srcOrd="0" destOrd="1" presId="urn:microsoft.com/office/officeart/2005/8/layout/chevron2"/>
    <dgm:cxn modelId="{1B6F1986-5E3A-4E4B-981F-189D3861ADB8}" type="presOf" srcId="{A59E980F-2EBD-4B67-AC8E-F8A5B440BBD2}" destId="{0A33B8E0-A915-4BA5-9170-07770C377D6B}" srcOrd="0" destOrd="2" presId="urn:microsoft.com/office/officeart/2005/8/layout/chevron2"/>
    <dgm:cxn modelId="{6F96F33B-288C-406C-8469-715B4E0839E4}" srcId="{286D7E09-83A9-4D18-831E-6D1EDC9B74A7}" destId="{2080AE11-3FB1-41DB-A6AE-B6E50226A5F4}" srcOrd="1" destOrd="0" parTransId="{EF80AF04-6D41-49B0-8C73-AA54B66AC146}" sibTransId="{2AFE5D90-7467-4B9B-915C-32B8393965B9}"/>
    <dgm:cxn modelId="{71954579-5951-42FA-871F-B2FD67D3019A}" type="presOf" srcId="{98C2A124-EDF3-4CDF-B1AE-3081A52BCC15}" destId="{0A33B8E0-A915-4BA5-9170-07770C377D6B}" srcOrd="0" destOrd="3" presId="urn:microsoft.com/office/officeart/2005/8/layout/chevron2"/>
    <dgm:cxn modelId="{082B7E7A-3FC1-4E37-A236-520111F383D3}" srcId="{18F47BCD-917C-4B97-95A1-2FB0CFF83EDC}" destId="{286D7E09-83A9-4D18-831E-6D1EDC9B74A7}" srcOrd="1" destOrd="0" parTransId="{B63C8520-EEA8-4CD7-840E-9661C9E297E7}" sibTransId="{181BF88E-4D8C-4168-B120-6171C56F2FF1}"/>
    <dgm:cxn modelId="{E28E4598-1F72-4FFE-8178-7B244F3A357A}" srcId="{2AD29BEA-C434-43B1-B1D9-A1FDFF440BBD}" destId="{C8DB9A54-607E-498F-B18B-098F4403A08A}" srcOrd="0" destOrd="0" parTransId="{FFFFC52B-93DF-410B-8822-B540AA20DEA7}" sibTransId="{6A31D551-EBAD-4530-84FC-10811E503B24}"/>
    <dgm:cxn modelId="{0402C35C-CF18-4027-BE76-55604E5ACB92}" type="presOf" srcId="{C8DB9A54-607E-498F-B18B-098F4403A08A}" destId="{A435988D-D01F-4107-B50D-E66CE8D8D483}" srcOrd="0" destOrd="0" presId="urn:microsoft.com/office/officeart/2005/8/layout/chevron2"/>
    <dgm:cxn modelId="{6775E640-50A2-435D-AF71-614B6D3DF233}" srcId="{CB102B7A-85F6-4681-BF1B-31972A686AC5}" destId="{E04477F1-CF54-4517-82C7-1108BA8D05F1}" srcOrd="0" destOrd="0" parTransId="{B9251E6A-6528-4976-A63B-5CF47D216284}" sibTransId="{32C1B7DA-4701-47C6-BF04-C0158BB4644F}"/>
    <dgm:cxn modelId="{70D4DC25-A038-4406-A509-EA82160EBC5E}" srcId="{286D7E09-83A9-4D18-831E-6D1EDC9B74A7}" destId="{A59E980F-2EBD-4B67-AC8E-F8A5B440BBD2}" srcOrd="2" destOrd="0" parTransId="{1D5159F7-54A4-42C3-8C97-B4D6E0F5E088}" sibTransId="{7E013253-1716-4DD2-998C-C44E12B09EDB}"/>
    <dgm:cxn modelId="{55D47A8E-680C-4CAD-8F9D-5267B7148A91}" type="presOf" srcId="{51CBBF5B-4DC7-4C59-9C86-3B24086BCC97}" destId="{DD2DEE74-1493-4AA5-84C0-CECFD466AA45}" srcOrd="0" destOrd="2" presId="urn:microsoft.com/office/officeart/2005/8/layout/chevron2"/>
    <dgm:cxn modelId="{D20F168C-8713-47A6-A3FC-AEEEA3539A25}" type="presOf" srcId="{2080AE11-3FB1-41DB-A6AE-B6E50226A5F4}" destId="{0A33B8E0-A915-4BA5-9170-07770C377D6B}" srcOrd="0" destOrd="1" presId="urn:microsoft.com/office/officeart/2005/8/layout/chevron2"/>
    <dgm:cxn modelId="{B2A0281D-F9A0-40A7-AD83-7F09EEE10FC9}" type="presOf" srcId="{58D3ABF6-0FE4-4183-9083-69D232A936E4}" destId="{0A33B8E0-A915-4BA5-9170-07770C377D6B}" srcOrd="0" destOrd="0" presId="urn:microsoft.com/office/officeart/2005/8/layout/chevron2"/>
    <dgm:cxn modelId="{B8D82594-3504-4027-987F-A2A7956CB63D}" type="presOf" srcId="{286D7E09-83A9-4D18-831E-6D1EDC9B74A7}" destId="{C6524782-85DA-43EF-8481-57D2F8C88A6A}" srcOrd="0" destOrd="0" presId="urn:microsoft.com/office/officeart/2005/8/layout/chevron2"/>
    <dgm:cxn modelId="{6C5C0033-C44D-4328-8DE1-668B246B1B41}" type="presOf" srcId="{37A5F03E-BA67-49B2-BEC0-0D24B06EB8FB}" destId="{DD2DEE74-1493-4AA5-84C0-CECFD466AA45}" srcOrd="0" destOrd="1" presId="urn:microsoft.com/office/officeart/2005/8/layout/chevron2"/>
    <dgm:cxn modelId="{3531FD20-3D6C-4B37-A024-BA293C8B7D78}" srcId="{CB102B7A-85F6-4681-BF1B-31972A686AC5}" destId="{51CBBF5B-4DC7-4C59-9C86-3B24086BCC97}" srcOrd="2" destOrd="0" parTransId="{2A5C224C-8DE0-41FB-B6E2-64A590A69819}" sibTransId="{369EC371-8AB2-4F71-8F64-219EA413A4AE}"/>
    <dgm:cxn modelId="{BFB1610B-1338-44D2-94D3-7AD0020CFB7D}" type="presOf" srcId="{DF99DF82-A297-480A-89CD-9BFB52B25295}" destId="{A435988D-D01F-4107-B50D-E66CE8D8D483}" srcOrd="0" destOrd="3" presId="urn:microsoft.com/office/officeart/2005/8/layout/chevron2"/>
    <dgm:cxn modelId="{091806E9-3C96-45C9-BD8B-55E4A82EFA28}" srcId="{2AD29BEA-C434-43B1-B1D9-A1FDFF440BBD}" destId="{C4136768-3376-4B90-B380-E208822079B5}" srcOrd="2" destOrd="0" parTransId="{E1407D85-CD03-41A4-B725-E3F5B62B2549}" sibTransId="{E96662D5-0D2D-4EAB-A13B-3B187A4997A8}"/>
    <dgm:cxn modelId="{B237780D-024C-40F3-86C1-C41646F819E5}" type="presOf" srcId="{C4136768-3376-4B90-B380-E208822079B5}" destId="{A435988D-D01F-4107-B50D-E66CE8D8D483}" srcOrd="0" destOrd="2" presId="urn:microsoft.com/office/officeart/2005/8/layout/chevron2"/>
    <dgm:cxn modelId="{E77BF16B-CA33-4331-B910-08FEDF40C084}" type="presOf" srcId="{E04477F1-CF54-4517-82C7-1108BA8D05F1}" destId="{DD2DEE74-1493-4AA5-84C0-CECFD466AA45}" srcOrd="0" destOrd="0" presId="urn:microsoft.com/office/officeart/2005/8/layout/chevron2"/>
    <dgm:cxn modelId="{F9795476-D4B6-4206-96E8-52921684580F}" srcId="{18F47BCD-917C-4B97-95A1-2FB0CFF83EDC}" destId="{CB102B7A-85F6-4681-BF1B-31972A686AC5}" srcOrd="0" destOrd="0" parTransId="{E3AD0B49-E665-4455-AFEB-4CF2671D4597}" sibTransId="{4ECE306A-DD05-4254-9017-0D78761DDC53}"/>
    <dgm:cxn modelId="{B29FF20F-7C03-431C-8EDF-3183CB054E28}" type="presOf" srcId="{CB102B7A-85F6-4681-BF1B-31972A686AC5}" destId="{457DB0AF-4481-4DC6-89BF-AC398196C159}" srcOrd="0" destOrd="0" presId="urn:microsoft.com/office/officeart/2005/8/layout/chevron2"/>
    <dgm:cxn modelId="{34B9532F-88E9-4FAF-ADB6-A14DCCB62BB4}" srcId="{2AD29BEA-C434-43B1-B1D9-A1FDFF440BBD}" destId="{DF99DF82-A297-480A-89CD-9BFB52B25295}" srcOrd="3" destOrd="0" parTransId="{DA8ED9A9-2618-4E5E-828F-A8BF0880F2ED}" sibTransId="{D47AB911-FF9C-4A96-A8EA-EB052B342D4A}"/>
    <dgm:cxn modelId="{1AF02F41-DCF8-4639-ABD1-2A72004114BC}" srcId="{CB102B7A-85F6-4681-BF1B-31972A686AC5}" destId="{37A5F03E-BA67-49B2-BEC0-0D24B06EB8FB}" srcOrd="1" destOrd="0" parTransId="{1AF48D90-AED4-4BE6-BBB3-8B4D87DB5E08}" sibTransId="{2B3E86FA-FA84-4CAD-9664-932CA8C4381B}"/>
    <dgm:cxn modelId="{B2ED720A-B8E4-4790-8BC3-98AD683C9449}" srcId="{2AD29BEA-C434-43B1-B1D9-A1FDFF440BBD}" destId="{97401A1F-9800-4127-99BA-55A597C2366D}" srcOrd="1" destOrd="0" parTransId="{EDC3BAF4-5270-4D3F-89AF-4DA8AF4CC0A4}" sibTransId="{B221FB1C-E090-43C7-A3E0-618A695A49EC}"/>
    <dgm:cxn modelId="{4A7DA015-4E9B-4062-A005-B558343A66C1}" srcId="{286D7E09-83A9-4D18-831E-6D1EDC9B74A7}" destId="{58D3ABF6-0FE4-4183-9083-69D232A936E4}" srcOrd="0" destOrd="0" parTransId="{0743DE02-7C5C-4C18-A641-20404A2BFBD1}" sibTransId="{F0FD57F2-9DD6-4D58-8B62-625B68272EA3}"/>
    <dgm:cxn modelId="{22C544B0-CD82-4D32-BB49-683E4CADB11F}" srcId="{286D7E09-83A9-4D18-831E-6D1EDC9B74A7}" destId="{98C2A124-EDF3-4CDF-B1AE-3081A52BCC15}" srcOrd="3" destOrd="0" parTransId="{697AAA48-EB6E-49A0-9890-41CCF9E7B58E}" sibTransId="{C6745DC2-A0A4-47CD-B6AC-6DCC7EC23915}"/>
    <dgm:cxn modelId="{2DEDBD03-7564-4DBB-A329-F2AD97E5D92B}" srcId="{18F47BCD-917C-4B97-95A1-2FB0CFF83EDC}" destId="{2AD29BEA-C434-43B1-B1D9-A1FDFF440BBD}" srcOrd="2" destOrd="0" parTransId="{DF78835D-1DCE-4DBC-9D07-C2BECFA9FE58}" sibTransId="{95DA1625-7BD2-49BB-83AC-140EB42935C0}"/>
    <dgm:cxn modelId="{DBBF8A83-9190-4FC3-B5B4-56F3B23D3265}" type="presParOf" srcId="{7928C8DD-6027-47C3-B923-696004B3878B}" destId="{3A7CD785-85E2-4213-BDC3-4B39DA9EACAD}" srcOrd="0" destOrd="0" presId="urn:microsoft.com/office/officeart/2005/8/layout/chevron2"/>
    <dgm:cxn modelId="{EE650EEF-032E-4566-A7DF-E0CD18FBEB85}" type="presParOf" srcId="{3A7CD785-85E2-4213-BDC3-4B39DA9EACAD}" destId="{457DB0AF-4481-4DC6-89BF-AC398196C159}" srcOrd="0" destOrd="0" presId="urn:microsoft.com/office/officeart/2005/8/layout/chevron2"/>
    <dgm:cxn modelId="{A2F0DEB9-5723-4551-A1DA-38D53205A315}" type="presParOf" srcId="{3A7CD785-85E2-4213-BDC3-4B39DA9EACAD}" destId="{DD2DEE74-1493-4AA5-84C0-CECFD466AA45}" srcOrd="1" destOrd="0" presId="urn:microsoft.com/office/officeart/2005/8/layout/chevron2"/>
    <dgm:cxn modelId="{4DAB1E28-9B0E-4817-9AD9-2215D68EB385}" type="presParOf" srcId="{7928C8DD-6027-47C3-B923-696004B3878B}" destId="{DE264ABC-C3C3-4E41-8A68-50A2BF5C3722}" srcOrd="1" destOrd="0" presId="urn:microsoft.com/office/officeart/2005/8/layout/chevron2"/>
    <dgm:cxn modelId="{AF0300E0-D750-4B14-B283-438033A247FE}" type="presParOf" srcId="{7928C8DD-6027-47C3-B923-696004B3878B}" destId="{787E57B7-F56C-4035-B84C-606B67E2DF0C}" srcOrd="2" destOrd="0" presId="urn:microsoft.com/office/officeart/2005/8/layout/chevron2"/>
    <dgm:cxn modelId="{960DE03C-F928-4376-967C-F23AE08DE32F}" type="presParOf" srcId="{787E57B7-F56C-4035-B84C-606B67E2DF0C}" destId="{C6524782-85DA-43EF-8481-57D2F8C88A6A}" srcOrd="0" destOrd="0" presId="urn:microsoft.com/office/officeart/2005/8/layout/chevron2"/>
    <dgm:cxn modelId="{50704FB6-C1F0-4831-98D6-5EA5F6CB1D84}" type="presParOf" srcId="{787E57B7-F56C-4035-B84C-606B67E2DF0C}" destId="{0A33B8E0-A915-4BA5-9170-07770C377D6B}" srcOrd="1" destOrd="0" presId="urn:microsoft.com/office/officeart/2005/8/layout/chevron2"/>
    <dgm:cxn modelId="{443CB738-A8B1-436E-9E06-41E4B66B05E4}" type="presParOf" srcId="{7928C8DD-6027-47C3-B923-696004B3878B}" destId="{E7B02B1D-92AF-4B56-82BE-724621D2A13B}" srcOrd="3" destOrd="0" presId="urn:microsoft.com/office/officeart/2005/8/layout/chevron2"/>
    <dgm:cxn modelId="{442A7177-56D2-4E24-B732-C8AAD6B22736}" type="presParOf" srcId="{7928C8DD-6027-47C3-B923-696004B3878B}" destId="{58EE0824-73E3-4D49-915D-D3AA3907BA6E}" srcOrd="4" destOrd="0" presId="urn:microsoft.com/office/officeart/2005/8/layout/chevron2"/>
    <dgm:cxn modelId="{1201EB9E-DECC-4642-A6C0-88B195C1FF37}" type="presParOf" srcId="{58EE0824-73E3-4D49-915D-D3AA3907BA6E}" destId="{6FED7C6E-309A-4497-87AB-FFAB031DFFCD}" srcOrd="0" destOrd="0" presId="urn:microsoft.com/office/officeart/2005/8/layout/chevron2"/>
    <dgm:cxn modelId="{454AC77A-B125-4F82-8F2F-81BE92D92F89}" type="presParOf" srcId="{58EE0824-73E3-4D49-915D-D3AA3907BA6E}" destId="{A435988D-D01F-4107-B50D-E66CE8D8D48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F47BCD-917C-4B97-95A1-2FB0CFF83EDC}" type="doc">
      <dgm:prSet loTypeId="urn:microsoft.com/office/officeart/2005/8/layout/chevron2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B102B7A-85F6-4681-BF1B-31972A686AC5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Экономика</a:t>
          </a:r>
          <a:endParaRPr lang="ru-RU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3AD0B49-E665-4455-AFEB-4CF2671D4597}" type="parTrans" cxnId="{F9795476-D4B6-4206-96E8-52921684580F}">
      <dgm:prSet/>
      <dgm:spPr/>
      <dgm:t>
        <a:bodyPr/>
        <a:lstStyle/>
        <a:p>
          <a:endParaRPr lang="ru-RU"/>
        </a:p>
      </dgm:t>
    </dgm:pt>
    <dgm:pt modelId="{4ECE306A-DD05-4254-9017-0D78761DDC53}" type="sibTrans" cxnId="{F9795476-D4B6-4206-96E8-52921684580F}">
      <dgm:prSet/>
      <dgm:spPr/>
      <dgm:t>
        <a:bodyPr/>
        <a:lstStyle/>
        <a:p>
          <a:endParaRPr lang="ru-RU"/>
        </a:p>
      </dgm:t>
    </dgm:pt>
    <dgm:pt modelId="{E04477F1-CF54-4517-82C7-1108BA8D05F1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ГБПОУ ВО «Владимирский политехнический колледж»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B9251E6A-6528-4976-A63B-5CF47D216284}" type="parTrans" cxnId="{6775E640-50A2-435D-AF71-614B6D3DF233}">
      <dgm:prSet/>
      <dgm:spPr/>
      <dgm:t>
        <a:bodyPr/>
        <a:lstStyle/>
        <a:p>
          <a:endParaRPr lang="ru-RU"/>
        </a:p>
      </dgm:t>
    </dgm:pt>
    <dgm:pt modelId="{32C1B7DA-4701-47C6-BF04-C0158BB4644F}" type="sibTrans" cxnId="{6775E640-50A2-435D-AF71-614B6D3DF233}">
      <dgm:prSet/>
      <dgm:spPr/>
      <dgm:t>
        <a:bodyPr/>
        <a:lstStyle/>
        <a:p>
          <a:endParaRPr lang="ru-RU"/>
        </a:p>
      </dgm:t>
    </dgm:pt>
    <dgm:pt modelId="{286D7E09-83A9-4D18-831E-6D1EDC9B74A7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Педагогика и психология</a:t>
          </a:r>
          <a:endParaRPr lang="ru-RU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63C8520-EEA8-4CD7-840E-9661C9E297E7}" type="parTrans" cxnId="{082B7E7A-3FC1-4E37-A236-520111F383D3}">
      <dgm:prSet/>
      <dgm:spPr/>
      <dgm:t>
        <a:bodyPr/>
        <a:lstStyle/>
        <a:p>
          <a:endParaRPr lang="ru-RU"/>
        </a:p>
      </dgm:t>
    </dgm:pt>
    <dgm:pt modelId="{181BF88E-4D8C-4168-B120-6171C56F2FF1}" type="sibTrans" cxnId="{082B7E7A-3FC1-4E37-A236-520111F383D3}">
      <dgm:prSet/>
      <dgm:spPr/>
      <dgm:t>
        <a:bodyPr/>
        <a:lstStyle/>
        <a:p>
          <a:endParaRPr lang="ru-RU"/>
        </a:p>
      </dgm:t>
    </dgm:pt>
    <dgm:pt modelId="{58D3ABF6-0FE4-4183-9083-69D232A936E4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Российский государственный педагогический университет имени Герцена (Санкт-Петербург) 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0743DE02-7C5C-4C18-A641-20404A2BFBD1}" type="parTrans" cxnId="{4A7DA015-4E9B-4062-A005-B558343A66C1}">
      <dgm:prSet/>
      <dgm:spPr/>
      <dgm:t>
        <a:bodyPr/>
        <a:lstStyle/>
        <a:p>
          <a:endParaRPr lang="ru-RU"/>
        </a:p>
      </dgm:t>
    </dgm:pt>
    <dgm:pt modelId="{F0FD57F2-9DD6-4D58-8B62-625B68272EA3}" type="sibTrans" cxnId="{4A7DA015-4E9B-4062-A005-B558343A66C1}">
      <dgm:prSet/>
      <dgm:spPr/>
      <dgm:t>
        <a:bodyPr/>
        <a:lstStyle/>
        <a:p>
          <a:endParaRPr lang="ru-RU"/>
        </a:p>
      </dgm:t>
    </dgm:pt>
    <dgm:pt modelId="{2AD29BEA-C434-43B1-B1D9-A1FDFF440BBD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Торговля</a:t>
          </a:r>
          <a:endParaRPr lang="ru-RU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F78835D-1DCE-4DBC-9D07-C2BECFA9FE58}" type="parTrans" cxnId="{2DEDBD03-7564-4DBB-A329-F2AD97E5D92B}">
      <dgm:prSet/>
      <dgm:spPr/>
      <dgm:t>
        <a:bodyPr/>
        <a:lstStyle/>
        <a:p>
          <a:endParaRPr lang="ru-RU"/>
        </a:p>
      </dgm:t>
    </dgm:pt>
    <dgm:pt modelId="{95DA1625-7BD2-49BB-83AC-140EB42935C0}" type="sibTrans" cxnId="{2DEDBD03-7564-4DBB-A329-F2AD97E5D92B}">
      <dgm:prSet/>
      <dgm:spPr/>
      <dgm:t>
        <a:bodyPr/>
        <a:lstStyle/>
        <a:p>
          <a:endParaRPr lang="ru-RU"/>
        </a:p>
      </dgm:t>
    </dgm:pt>
    <dgm:pt modelId="{C8DB9A54-607E-498F-B18B-098F4403A08A}">
      <dgm:prSet phldrT="[Текст]" custT="1"/>
      <dgm:spPr/>
      <dgm:t>
        <a:bodyPr/>
        <a:lstStyle/>
        <a:p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ВлГУ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  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им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. А.Г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. и Н.Г. Столетовых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FFFFC52B-93DF-410B-8822-B540AA20DEA7}" type="parTrans" cxnId="{E28E4598-1F72-4FFE-8178-7B244F3A357A}">
      <dgm:prSet/>
      <dgm:spPr/>
      <dgm:t>
        <a:bodyPr/>
        <a:lstStyle/>
        <a:p>
          <a:endParaRPr lang="ru-RU"/>
        </a:p>
      </dgm:t>
    </dgm:pt>
    <dgm:pt modelId="{6A31D551-EBAD-4530-84FC-10811E503B24}" type="sibTrans" cxnId="{E28E4598-1F72-4FFE-8178-7B244F3A357A}">
      <dgm:prSet/>
      <dgm:spPr/>
      <dgm:t>
        <a:bodyPr/>
        <a:lstStyle/>
        <a:p>
          <a:endParaRPr lang="ru-RU"/>
        </a:p>
      </dgm:t>
    </dgm:pt>
    <dgm:pt modelId="{D9FA1A8F-5417-4746-A62B-DD88066CD5A7}">
      <dgm:prSet custT="1"/>
      <dgm:spPr/>
      <dgm:t>
        <a:bodyPr/>
        <a:lstStyle/>
        <a:p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ВлГУ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 им.  А.Г. и Н.Г. Столетовых  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AA85DFC4-9CC5-47DF-8132-A6EDE9463A00}" type="parTrans" cxnId="{B1B5854B-E5FA-45A8-A000-DE574A046103}">
      <dgm:prSet/>
      <dgm:spPr/>
      <dgm:t>
        <a:bodyPr/>
        <a:lstStyle/>
        <a:p>
          <a:endParaRPr lang="ru-RU"/>
        </a:p>
      </dgm:t>
    </dgm:pt>
    <dgm:pt modelId="{D716819F-1C7D-4D2E-8AB4-CE6DB14B4939}" type="sibTrans" cxnId="{B1B5854B-E5FA-45A8-A000-DE574A046103}">
      <dgm:prSet/>
      <dgm:spPr/>
      <dgm:t>
        <a:bodyPr/>
        <a:lstStyle/>
        <a:p>
          <a:endParaRPr lang="ru-RU"/>
        </a:p>
      </dgm:t>
    </dgm:pt>
    <dgm:pt modelId="{32CF1959-905B-4CC6-9075-B588C9292E87}">
      <dgm:prSet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Ковровская государственная технологическая академия 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D25726C6-7485-4C4B-920C-514D7A1BD247}" type="parTrans" cxnId="{B318C59A-BC70-4C18-A191-101296E852B5}">
      <dgm:prSet/>
      <dgm:spPr/>
      <dgm:t>
        <a:bodyPr/>
        <a:lstStyle/>
        <a:p>
          <a:endParaRPr lang="ru-RU"/>
        </a:p>
      </dgm:t>
    </dgm:pt>
    <dgm:pt modelId="{F89E0E57-AD00-475B-A769-266C48422C26}" type="sibTrans" cxnId="{B318C59A-BC70-4C18-A191-101296E852B5}">
      <dgm:prSet/>
      <dgm:spPr/>
      <dgm:t>
        <a:bodyPr/>
        <a:lstStyle/>
        <a:p>
          <a:endParaRPr lang="ru-RU"/>
        </a:p>
      </dgm:t>
    </dgm:pt>
    <dgm:pt modelId="{4BEBE882-9727-4384-9A5C-8CCB2E86FBFE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Владимирский филиал </a:t>
          </a:r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РАНХиГС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   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635D093C-218A-4022-8229-46BDD17BC8E3}" type="parTrans" cxnId="{766E5D3C-EFF0-4FC1-ACEC-56AA38BAB7E5}">
      <dgm:prSet/>
      <dgm:spPr/>
      <dgm:t>
        <a:bodyPr/>
        <a:lstStyle/>
        <a:p>
          <a:endParaRPr lang="ru-RU"/>
        </a:p>
      </dgm:t>
    </dgm:pt>
    <dgm:pt modelId="{41963703-CAC8-43A4-AB2F-9F67B028EBB6}" type="sibTrans" cxnId="{766E5D3C-EFF0-4FC1-ACEC-56AA38BAB7E5}">
      <dgm:prSet/>
      <dgm:spPr/>
      <dgm:t>
        <a:bodyPr/>
        <a:lstStyle/>
        <a:p>
          <a:endParaRPr lang="ru-RU"/>
        </a:p>
      </dgm:t>
    </dgm:pt>
    <dgm:pt modelId="{344F6CFE-16DF-408A-A195-F6FD3896C12C}">
      <dgm:prSet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Владимирский педагогический колледж 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5E9359B1-3CEE-41EE-8675-08B2CD34655A}" type="parTrans" cxnId="{0683B2EF-A1E9-43A9-A2A2-2E48D630B88A}">
      <dgm:prSet/>
      <dgm:spPr/>
      <dgm:t>
        <a:bodyPr/>
        <a:lstStyle/>
        <a:p>
          <a:endParaRPr lang="ru-RU"/>
        </a:p>
      </dgm:t>
    </dgm:pt>
    <dgm:pt modelId="{C291DE8B-DA3B-459B-852E-A5B4D9F4FF04}" type="sibTrans" cxnId="{0683B2EF-A1E9-43A9-A2A2-2E48D630B88A}">
      <dgm:prSet/>
      <dgm:spPr/>
      <dgm:t>
        <a:bodyPr/>
        <a:lstStyle/>
        <a:p>
          <a:endParaRPr lang="ru-RU"/>
        </a:p>
      </dgm:t>
    </dgm:pt>
    <dgm:pt modelId="{4977D024-A62D-42E4-ABD8-09A7B71E3C38}">
      <dgm:prSet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Муромский педагогический колледж 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9DDC6FEF-0E18-4A2C-BB30-BA9129AF18D5}" type="parTrans" cxnId="{950130DA-AFCD-42DD-AEDB-75B3F6E42DE1}">
      <dgm:prSet/>
      <dgm:spPr/>
      <dgm:t>
        <a:bodyPr/>
        <a:lstStyle/>
        <a:p>
          <a:endParaRPr lang="ru-RU"/>
        </a:p>
      </dgm:t>
    </dgm:pt>
    <dgm:pt modelId="{CB529E18-6ADF-4ABF-8CE5-54ECD28D950B}" type="sibTrans" cxnId="{950130DA-AFCD-42DD-AEDB-75B3F6E42DE1}">
      <dgm:prSet/>
      <dgm:spPr/>
      <dgm:t>
        <a:bodyPr/>
        <a:lstStyle/>
        <a:p>
          <a:endParaRPr lang="ru-RU"/>
        </a:p>
      </dgm:t>
    </dgm:pt>
    <dgm:pt modelId="{7928C8DD-6027-47C3-B923-696004B3878B}" type="pres">
      <dgm:prSet presAssocID="{18F47BCD-917C-4B97-95A1-2FB0CFF83ED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7CD785-85E2-4213-BDC3-4B39DA9EACAD}" type="pres">
      <dgm:prSet presAssocID="{CB102B7A-85F6-4681-BF1B-31972A686AC5}" presName="composite" presStyleCnt="0"/>
      <dgm:spPr/>
    </dgm:pt>
    <dgm:pt modelId="{457DB0AF-4481-4DC6-89BF-AC398196C159}" type="pres">
      <dgm:prSet presAssocID="{CB102B7A-85F6-4681-BF1B-31972A686AC5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2DEE74-1493-4AA5-84C0-CECFD466AA45}" type="pres">
      <dgm:prSet presAssocID="{CB102B7A-85F6-4681-BF1B-31972A686AC5}" presName="descendantText" presStyleLbl="alignAcc1" presStyleIdx="0" presStyleCnt="3" custScaleY="789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264ABC-C3C3-4E41-8A68-50A2BF5C3722}" type="pres">
      <dgm:prSet presAssocID="{4ECE306A-DD05-4254-9017-0D78761DDC53}" presName="sp" presStyleCnt="0"/>
      <dgm:spPr/>
    </dgm:pt>
    <dgm:pt modelId="{787E57B7-F56C-4035-B84C-606B67E2DF0C}" type="pres">
      <dgm:prSet presAssocID="{286D7E09-83A9-4D18-831E-6D1EDC9B74A7}" presName="composite" presStyleCnt="0"/>
      <dgm:spPr/>
    </dgm:pt>
    <dgm:pt modelId="{C6524782-85DA-43EF-8481-57D2F8C88A6A}" type="pres">
      <dgm:prSet presAssocID="{286D7E09-83A9-4D18-831E-6D1EDC9B74A7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33B8E0-A915-4BA5-9170-07770C377D6B}" type="pres">
      <dgm:prSet presAssocID="{286D7E09-83A9-4D18-831E-6D1EDC9B74A7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B02B1D-92AF-4B56-82BE-724621D2A13B}" type="pres">
      <dgm:prSet presAssocID="{181BF88E-4D8C-4168-B120-6171C56F2FF1}" presName="sp" presStyleCnt="0"/>
      <dgm:spPr/>
    </dgm:pt>
    <dgm:pt modelId="{58EE0824-73E3-4D49-915D-D3AA3907BA6E}" type="pres">
      <dgm:prSet presAssocID="{2AD29BEA-C434-43B1-B1D9-A1FDFF440BBD}" presName="composite" presStyleCnt="0"/>
      <dgm:spPr/>
    </dgm:pt>
    <dgm:pt modelId="{6FED7C6E-309A-4497-87AB-FFAB031DFFCD}" type="pres">
      <dgm:prSet presAssocID="{2AD29BEA-C434-43B1-B1D9-A1FDFF440BBD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35988D-D01F-4107-B50D-E66CE8D8D483}" type="pres">
      <dgm:prSet presAssocID="{2AD29BEA-C434-43B1-B1D9-A1FDFF440BBD}" presName="descendantText" presStyleLbl="alignAcc1" presStyleIdx="2" presStyleCnt="3" custLinFactNeighborX="-325" custLinFactNeighborY="25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B65EEB-0C6D-4C08-9344-B51178B55043}" type="presOf" srcId="{32CF1959-905B-4CC6-9075-B588C9292E87}" destId="{DD2DEE74-1493-4AA5-84C0-CECFD466AA45}" srcOrd="0" destOrd="3" presId="urn:microsoft.com/office/officeart/2005/8/layout/chevron2"/>
    <dgm:cxn modelId="{393C282C-11BA-4D3B-BE1E-BB68CDB5A3C2}" type="presOf" srcId="{4BEBE882-9727-4384-9A5C-8CCB2E86FBFE}" destId="{DD2DEE74-1493-4AA5-84C0-CECFD466AA45}" srcOrd="0" destOrd="1" presId="urn:microsoft.com/office/officeart/2005/8/layout/chevron2"/>
    <dgm:cxn modelId="{950130DA-AFCD-42DD-AEDB-75B3F6E42DE1}" srcId="{286D7E09-83A9-4D18-831E-6D1EDC9B74A7}" destId="{4977D024-A62D-42E4-ABD8-09A7B71E3C38}" srcOrd="2" destOrd="0" parTransId="{9DDC6FEF-0E18-4A2C-BB30-BA9129AF18D5}" sibTransId="{CB529E18-6ADF-4ABF-8CE5-54ECD28D950B}"/>
    <dgm:cxn modelId="{5B6FB767-3102-41FA-B3C9-6BDF057F7A1D}" type="presOf" srcId="{2AD29BEA-C434-43B1-B1D9-A1FDFF440BBD}" destId="{6FED7C6E-309A-4497-87AB-FFAB031DFFCD}" srcOrd="0" destOrd="0" presId="urn:microsoft.com/office/officeart/2005/8/layout/chevron2"/>
    <dgm:cxn modelId="{536C3FC7-689D-48E7-BFE3-F4177BC8F49E}" type="presOf" srcId="{CB102B7A-85F6-4681-BF1B-31972A686AC5}" destId="{457DB0AF-4481-4DC6-89BF-AC398196C159}" srcOrd="0" destOrd="0" presId="urn:microsoft.com/office/officeart/2005/8/layout/chevron2"/>
    <dgm:cxn modelId="{766E5D3C-EFF0-4FC1-ACEC-56AA38BAB7E5}" srcId="{CB102B7A-85F6-4681-BF1B-31972A686AC5}" destId="{4BEBE882-9727-4384-9A5C-8CCB2E86FBFE}" srcOrd="1" destOrd="0" parTransId="{635D093C-218A-4022-8229-46BDD17BC8E3}" sibTransId="{41963703-CAC8-43A4-AB2F-9F67B028EBB6}"/>
    <dgm:cxn modelId="{0683B2EF-A1E9-43A9-A2A2-2E48D630B88A}" srcId="{286D7E09-83A9-4D18-831E-6D1EDC9B74A7}" destId="{344F6CFE-16DF-408A-A195-F6FD3896C12C}" srcOrd="1" destOrd="0" parTransId="{5E9359B1-3CEE-41EE-8675-08B2CD34655A}" sibTransId="{C291DE8B-DA3B-459B-852E-A5B4D9F4FF04}"/>
    <dgm:cxn modelId="{B318C59A-BC70-4C18-A191-101296E852B5}" srcId="{CB102B7A-85F6-4681-BF1B-31972A686AC5}" destId="{32CF1959-905B-4CC6-9075-B588C9292E87}" srcOrd="3" destOrd="0" parTransId="{D25726C6-7485-4C4B-920C-514D7A1BD247}" sibTransId="{F89E0E57-AD00-475B-A769-266C48422C26}"/>
    <dgm:cxn modelId="{B1B5854B-E5FA-45A8-A000-DE574A046103}" srcId="{CB102B7A-85F6-4681-BF1B-31972A686AC5}" destId="{D9FA1A8F-5417-4746-A62B-DD88066CD5A7}" srcOrd="2" destOrd="0" parTransId="{AA85DFC4-9CC5-47DF-8132-A6EDE9463A00}" sibTransId="{D716819F-1C7D-4D2E-8AB4-CE6DB14B4939}"/>
    <dgm:cxn modelId="{082B7E7A-3FC1-4E37-A236-520111F383D3}" srcId="{18F47BCD-917C-4B97-95A1-2FB0CFF83EDC}" destId="{286D7E09-83A9-4D18-831E-6D1EDC9B74A7}" srcOrd="1" destOrd="0" parTransId="{B63C8520-EEA8-4CD7-840E-9661C9E297E7}" sibTransId="{181BF88E-4D8C-4168-B120-6171C56F2FF1}"/>
    <dgm:cxn modelId="{E28E4598-1F72-4FFE-8178-7B244F3A357A}" srcId="{2AD29BEA-C434-43B1-B1D9-A1FDFF440BBD}" destId="{C8DB9A54-607E-498F-B18B-098F4403A08A}" srcOrd="0" destOrd="0" parTransId="{FFFFC52B-93DF-410B-8822-B540AA20DEA7}" sibTransId="{6A31D551-EBAD-4530-84FC-10811E503B24}"/>
    <dgm:cxn modelId="{6775E640-50A2-435D-AF71-614B6D3DF233}" srcId="{CB102B7A-85F6-4681-BF1B-31972A686AC5}" destId="{E04477F1-CF54-4517-82C7-1108BA8D05F1}" srcOrd="0" destOrd="0" parTransId="{B9251E6A-6528-4976-A63B-5CF47D216284}" sibTransId="{32C1B7DA-4701-47C6-BF04-C0158BB4644F}"/>
    <dgm:cxn modelId="{E7FF906A-234D-4D86-BDC0-89F7DCD71B3D}" type="presOf" srcId="{286D7E09-83A9-4D18-831E-6D1EDC9B74A7}" destId="{C6524782-85DA-43EF-8481-57D2F8C88A6A}" srcOrd="0" destOrd="0" presId="urn:microsoft.com/office/officeart/2005/8/layout/chevron2"/>
    <dgm:cxn modelId="{476986E2-EC46-418C-AF8A-7D10AB67EAF8}" type="presOf" srcId="{4977D024-A62D-42E4-ABD8-09A7B71E3C38}" destId="{0A33B8E0-A915-4BA5-9170-07770C377D6B}" srcOrd="0" destOrd="2" presId="urn:microsoft.com/office/officeart/2005/8/layout/chevron2"/>
    <dgm:cxn modelId="{FAE277C9-0B64-4208-8C2A-DDECB20BE336}" type="presOf" srcId="{C8DB9A54-607E-498F-B18B-098F4403A08A}" destId="{A435988D-D01F-4107-B50D-E66CE8D8D483}" srcOrd="0" destOrd="0" presId="urn:microsoft.com/office/officeart/2005/8/layout/chevron2"/>
    <dgm:cxn modelId="{EB1023C4-977E-4EBF-9417-1715CE5E3F1C}" type="presOf" srcId="{18F47BCD-917C-4B97-95A1-2FB0CFF83EDC}" destId="{7928C8DD-6027-47C3-B923-696004B3878B}" srcOrd="0" destOrd="0" presId="urn:microsoft.com/office/officeart/2005/8/layout/chevron2"/>
    <dgm:cxn modelId="{F9795476-D4B6-4206-96E8-52921684580F}" srcId="{18F47BCD-917C-4B97-95A1-2FB0CFF83EDC}" destId="{CB102B7A-85F6-4681-BF1B-31972A686AC5}" srcOrd="0" destOrd="0" parTransId="{E3AD0B49-E665-4455-AFEB-4CF2671D4597}" sibTransId="{4ECE306A-DD05-4254-9017-0D78761DDC53}"/>
    <dgm:cxn modelId="{6A4E2452-52E9-4DF6-A58A-D931D9CD8829}" type="presOf" srcId="{344F6CFE-16DF-408A-A195-F6FD3896C12C}" destId="{0A33B8E0-A915-4BA5-9170-07770C377D6B}" srcOrd="0" destOrd="1" presId="urn:microsoft.com/office/officeart/2005/8/layout/chevron2"/>
    <dgm:cxn modelId="{BA47AE26-024C-4C8A-B42E-79C8F1EDD39D}" type="presOf" srcId="{E04477F1-CF54-4517-82C7-1108BA8D05F1}" destId="{DD2DEE74-1493-4AA5-84C0-CECFD466AA45}" srcOrd="0" destOrd="0" presId="urn:microsoft.com/office/officeart/2005/8/layout/chevron2"/>
    <dgm:cxn modelId="{343D14CC-6F3A-4F78-B8D5-8AF9EBDAFD35}" type="presOf" srcId="{58D3ABF6-0FE4-4183-9083-69D232A936E4}" destId="{0A33B8E0-A915-4BA5-9170-07770C377D6B}" srcOrd="0" destOrd="0" presId="urn:microsoft.com/office/officeart/2005/8/layout/chevron2"/>
    <dgm:cxn modelId="{4A7DA015-4E9B-4062-A005-B558343A66C1}" srcId="{286D7E09-83A9-4D18-831E-6D1EDC9B74A7}" destId="{58D3ABF6-0FE4-4183-9083-69D232A936E4}" srcOrd="0" destOrd="0" parTransId="{0743DE02-7C5C-4C18-A641-20404A2BFBD1}" sibTransId="{F0FD57F2-9DD6-4D58-8B62-625B68272EA3}"/>
    <dgm:cxn modelId="{27F58748-5A08-45DB-8222-8D65495B1826}" type="presOf" srcId="{D9FA1A8F-5417-4746-A62B-DD88066CD5A7}" destId="{DD2DEE74-1493-4AA5-84C0-CECFD466AA45}" srcOrd="0" destOrd="2" presId="urn:microsoft.com/office/officeart/2005/8/layout/chevron2"/>
    <dgm:cxn modelId="{2DEDBD03-7564-4DBB-A329-F2AD97E5D92B}" srcId="{18F47BCD-917C-4B97-95A1-2FB0CFF83EDC}" destId="{2AD29BEA-C434-43B1-B1D9-A1FDFF440BBD}" srcOrd="2" destOrd="0" parTransId="{DF78835D-1DCE-4DBC-9D07-C2BECFA9FE58}" sibTransId="{95DA1625-7BD2-49BB-83AC-140EB42935C0}"/>
    <dgm:cxn modelId="{B09F07D1-2DA2-431D-ADF0-D71182D68AEE}" type="presParOf" srcId="{7928C8DD-6027-47C3-B923-696004B3878B}" destId="{3A7CD785-85E2-4213-BDC3-4B39DA9EACAD}" srcOrd="0" destOrd="0" presId="urn:microsoft.com/office/officeart/2005/8/layout/chevron2"/>
    <dgm:cxn modelId="{9F362718-FB09-4A46-9913-0D3215FABC99}" type="presParOf" srcId="{3A7CD785-85E2-4213-BDC3-4B39DA9EACAD}" destId="{457DB0AF-4481-4DC6-89BF-AC398196C159}" srcOrd="0" destOrd="0" presId="urn:microsoft.com/office/officeart/2005/8/layout/chevron2"/>
    <dgm:cxn modelId="{BA25D8B3-F376-4712-BEAC-7DF2CB1453C7}" type="presParOf" srcId="{3A7CD785-85E2-4213-BDC3-4B39DA9EACAD}" destId="{DD2DEE74-1493-4AA5-84C0-CECFD466AA45}" srcOrd="1" destOrd="0" presId="urn:microsoft.com/office/officeart/2005/8/layout/chevron2"/>
    <dgm:cxn modelId="{E0B4CAE8-B406-4E18-8C33-C197F0851527}" type="presParOf" srcId="{7928C8DD-6027-47C3-B923-696004B3878B}" destId="{DE264ABC-C3C3-4E41-8A68-50A2BF5C3722}" srcOrd="1" destOrd="0" presId="urn:microsoft.com/office/officeart/2005/8/layout/chevron2"/>
    <dgm:cxn modelId="{1C540312-C2D1-419C-AF41-934E74B2DF64}" type="presParOf" srcId="{7928C8DD-6027-47C3-B923-696004B3878B}" destId="{787E57B7-F56C-4035-B84C-606B67E2DF0C}" srcOrd="2" destOrd="0" presId="urn:microsoft.com/office/officeart/2005/8/layout/chevron2"/>
    <dgm:cxn modelId="{214A004F-AA17-4266-83B1-635DFC9BEAA3}" type="presParOf" srcId="{787E57B7-F56C-4035-B84C-606B67E2DF0C}" destId="{C6524782-85DA-43EF-8481-57D2F8C88A6A}" srcOrd="0" destOrd="0" presId="urn:microsoft.com/office/officeart/2005/8/layout/chevron2"/>
    <dgm:cxn modelId="{C465ACB4-41C6-440B-ACBA-62F023074E56}" type="presParOf" srcId="{787E57B7-F56C-4035-B84C-606B67E2DF0C}" destId="{0A33B8E0-A915-4BA5-9170-07770C377D6B}" srcOrd="1" destOrd="0" presId="urn:microsoft.com/office/officeart/2005/8/layout/chevron2"/>
    <dgm:cxn modelId="{F4CC5F57-517E-422A-B393-B815FA39B554}" type="presParOf" srcId="{7928C8DD-6027-47C3-B923-696004B3878B}" destId="{E7B02B1D-92AF-4B56-82BE-724621D2A13B}" srcOrd="3" destOrd="0" presId="urn:microsoft.com/office/officeart/2005/8/layout/chevron2"/>
    <dgm:cxn modelId="{12D80E35-3C80-4095-B4EA-B73A6F437717}" type="presParOf" srcId="{7928C8DD-6027-47C3-B923-696004B3878B}" destId="{58EE0824-73E3-4D49-915D-D3AA3907BA6E}" srcOrd="4" destOrd="0" presId="urn:microsoft.com/office/officeart/2005/8/layout/chevron2"/>
    <dgm:cxn modelId="{D6C5F65E-B27D-4B95-9DB1-00632751329A}" type="presParOf" srcId="{58EE0824-73E3-4D49-915D-D3AA3907BA6E}" destId="{6FED7C6E-309A-4497-87AB-FFAB031DFFCD}" srcOrd="0" destOrd="0" presId="urn:microsoft.com/office/officeart/2005/8/layout/chevron2"/>
    <dgm:cxn modelId="{E887D197-E3ED-4CCB-8713-B9AA79BA611B}" type="presParOf" srcId="{58EE0824-73E3-4D49-915D-D3AA3907BA6E}" destId="{A435988D-D01F-4107-B50D-E66CE8D8D48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F47BCD-917C-4B97-95A1-2FB0CFF83EDC}" type="doc">
      <dgm:prSet loTypeId="urn:microsoft.com/office/officeart/2005/8/layout/chevron2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B102B7A-85F6-4681-BF1B-31972A686AC5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Туризм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3AD0B49-E665-4455-AFEB-4CF2671D4597}" type="parTrans" cxnId="{F9795476-D4B6-4206-96E8-52921684580F}">
      <dgm:prSet/>
      <dgm:spPr/>
      <dgm:t>
        <a:bodyPr/>
        <a:lstStyle/>
        <a:p>
          <a:endParaRPr lang="ru-RU"/>
        </a:p>
      </dgm:t>
    </dgm:pt>
    <dgm:pt modelId="{4ECE306A-DD05-4254-9017-0D78761DDC53}" type="sibTrans" cxnId="{F9795476-D4B6-4206-96E8-52921684580F}">
      <dgm:prSet/>
      <dgm:spPr/>
      <dgm:t>
        <a:bodyPr/>
        <a:lstStyle/>
        <a:p>
          <a:endParaRPr lang="ru-RU"/>
        </a:p>
      </dgm:t>
    </dgm:pt>
    <dgm:pt modelId="{E04477F1-CF54-4517-82C7-1108BA8D05F1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ВЛГУ  им. А.Г. и Н.Г. Столетовых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B9251E6A-6528-4976-A63B-5CF47D216284}" type="parTrans" cxnId="{6775E640-50A2-435D-AF71-614B6D3DF233}">
      <dgm:prSet/>
      <dgm:spPr/>
      <dgm:t>
        <a:bodyPr/>
        <a:lstStyle/>
        <a:p>
          <a:endParaRPr lang="ru-RU"/>
        </a:p>
      </dgm:t>
    </dgm:pt>
    <dgm:pt modelId="{32C1B7DA-4701-47C6-BF04-C0158BB4644F}" type="sibTrans" cxnId="{6775E640-50A2-435D-AF71-614B6D3DF233}">
      <dgm:prSet/>
      <dgm:spPr/>
      <dgm:t>
        <a:bodyPr/>
        <a:lstStyle/>
        <a:p>
          <a:endParaRPr lang="ru-RU"/>
        </a:p>
      </dgm:t>
    </dgm:pt>
    <dgm:pt modelId="{286D7E09-83A9-4D18-831E-6D1EDC9B74A7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Управление</a:t>
          </a:r>
          <a:endParaRPr lang="ru-RU" sz="1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63C8520-EEA8-4CD7-840E-9661C9E297E7}" type="parTrans" cxnId="{082B7E7A-3FC1-4E37-A236-520111F383D3}">
      <dgm:prSet/>
      <dgm:spPr/>
      <dgm:t>
        <a:bodyPr/>
        <a:lstStyle/>
        <a:p>
          <a:endParaRPr lang="ru-RU"/>
        </a:p>
      </dgm:t>
    </dgm:pt>
    <dgm:pt modelId="{181BF88E-4D8C-4168-B120-6171C56F2FF1}" type="sibTrans" cxnId="{082B7E7A-3FC1-4E37-A236-520111F383D3}">
      <dgm:prSet/>
      <dgm:spPr/>
      <dgm:t>
        <a:bodyPr/>
        <a:lstStyle/>
        <a:p>
          <a:endParaRPr lang="ru-RU"/>
        </a:p>
      </dgm:t>
    </dgm:pt>
    <dgm:pt modelId="{58D3ABF6-0FE4-4183-9083-69D232A936E4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Владимирский филиал </a:t>
          </a:r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РАНХиГС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0743DE02-7C5C-4C18-A641-20404A2BFBD1}" type="parTrans" cxnId="{4A7DA015-4E9B-4062-A005-B558343A66C1}">
      <dgm:prSet/>
      <dgm:spPr/>
      <dgm:t>
        <a:bodyPr/>
        <a:lstStyle/>
        <a:p>
          <a:endParaRPr lang="ru-RU"/>
        </a:p>
      </dgm:t>
    </dgm:pt>
    <dgm:pt modelId="{F0FD57F2-9DD6-4D58-8B62-625B68272EA3}" type="sibTrans" cxnId="{4A7DA015-4E9B-4062-A005-B558343A66C1}">
      <dgm:prSet/>
      <dgm:spPr/>
      <dgm:t>
        <a:bodyPr/>
        <a:lstStyle/>
        <a:p>
          <a:endParaRPr lang="ru-RU"/>
        </a:p>
      </dgm:t>
    </dgm:pt>
    <dgm:pt modelId="{2AD29BEA-C434-43B1-B1D9-A1FDFF440BBD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Юридическое</a:t>
          </a:r>
          <a:endParaRPr lang="ru-RU" sz="12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F78835D-1DCE-4DBC-9D07-C2BECFA9FE58}" type="parTrans" cxnId="{2DEDBD03-7564-4DBB-A329-F2AD97E5D92B}">
      <dgm:prSet/>
      <dgm:spPr/>
      <dgm:t>
        <a:bodyPr/>
        <a:lstStyle/>
        <a:p>
          <a:endParaRPr lang="ru-RU"/>
        </a:p>
      </dgm:t>
    </dgm:pt>
    <dgm:pt modelId="{95DA1625-7BD2-49BB-83AC-140EB42935C0}" type="sibTrans" cxnId="{2DEDBD03-7564-4DBB-A329-F2AD97E5D92B}">
      <dgm:prSet/>
      <dgm:spPr/>
      <dgm:t>
        <a:bodyPr/>
        <a:lstStyle/>
        <a:p>
          <a:endParaRPr lang="ru-RU"/>
        </a:p>
      </dgm:t>
    </dgm:pt>
    <dgm:pt modelId="{C8DB9A54-607E-498F-B18B-098F4403A08A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Владимирский филиал </a:t>
          </a:r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РАНХиГС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   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FFFFC52B-93DF-410B-8822-B540AA20DEA7}" type="parTrans" cxnId="{E28E4598-1F72-4FFE-8178-7B244F3A357A}">
      <dgm:prSet/>
      <dgm:spPr/>
      <dgm:t>
        <a:bodyPr/>
        <a:lstStyle/>
        <a:p>
          <a:endParaRPr lang="ru-RU"/>
        </a:p>
      </dgm:t>
    </dgm:pt>
    <dgm:pt modelId="{6A31D551-EBAD-4530-84FC-10811E503B24}" type="sibTrans" cxnId="{E28E4598-1F72-4FFE-8178-7B244F3A357A}">
      <dgm:prSet/>
      <dgm:spPr/>
      <dgm:t>
        <a:bodyPr/>
        <a:lstStyle/>
        <a:p>
          <a:endParaRPr lang="ru-RU"/>
        </a:p>
      </dgm:t>
    </dgm:pt>
    <dgm:pt modelId="{1570494D-0700-4B1C-AB7F-D17814CC1DC4}">
      <dgm:prSet custT="1"/>
      <dgm:spPr/>
      <dgm:t>
        <a:bodyPr/>
        <a:lstStyle/>
        <a:p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ВлГУ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  им. А.Г. и Н.Г. Столетовых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14BB74BF-41B8-44C1-A23D-BA368DD829CE}" type="parTrans" cxnId="{C112685F-6FA4-4C49-8D5B-BD90A64571DC}">
      <dgm:prSet/>
      <dgm:spPr/>
      <dgm:t>
        <a:bodyPr/>
        <a:lstStyle/>
        <a:p>
          <a:endParaRPr lang="ru-RU"/>
        </a:p>
      </dgm:t>
    </dgm:pt>
    <dgm:pt modelId="{EDDA9E4C-EBC5-434F-873F-28D6E61D82A6}" type="sibTrans" cxnId="{C112685F-6FA4-4C49-8D5B-BD90A64571DC}">
      <dgm:prSet/>
      <dgm:spPr/>
      <dgm:t>
        <a:bodyPr/>
        <a:lstStyle/>
        <a:p>
          <a:endParaRPr lang="ru-RU"/>
        </a:p>
      </dgm:t>
    </dgm:pt>
    <dgm:pt modelId="{3FE2720B-97AC-4B2D-85AB-64C4D9C118E1}">
      <dgm:prSet phldrT="[Текст]" custT="1"/>
      <dgm:spPr/>
      <dgm:t>
        <a:bodyPr/>
        <a:lstStyle/>
        <a:p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CD518002-769E-4DD1-B64F-9A4F80B799A7}" type="parTrans" cxnId="{05D58EFE-4A2F-40EA-BD05-F5F2D711326B}">
      <dgm:prSet/>
      <dgm:spPr/>
      <dgm:t>
        <a:bodyPr/>
        <a:lstStyle/>
        <a:p>
          <a:endParaRPr lang="ru-RU"/>
        </a:p>
      </dgm:t>
    </dgm:pt>
    <dgm:pt modelId="{51FFD603-CC83-43AA-8451-AA0891756286}" type="sibTrans" cxnId="{05D58EFE-4A2F-40EA-BD05-F5F2D711326B}">
      <dgm:prSet/>
      <dgm:spPr/>
      <dgm:t>
        <a:bodyPr/>
        <a:lstStyle/>
        <a:p>
          <a:endParaRPr lang="ru-RU"/>
        </a:p>
      </dgm:t>
    </dgm:pt>
    <dgm:pt modelId="{AD1859A0-9645-4A0E-9848-2E747A88F2BA}">
      <dgm:prSet custT="1"/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ИКТ</a:t>
          </a:r>
          <a:endParaRPr lang="ru-RU" sz="20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8EC77F5-A6E1-441D-B54F-63C961F62B3E}" type="parTrans" cxnId="{E17BF693-250F-4484-97F4-2B51F3E14238}">
      <dgm:prSet/>
      <dgm:spPr/>
      <dgm:t>
        <a:bodyPr/>
        <a:lstStyle/>
        <a:p>
          <a:endParaRPr lang="ru-RU"/>
        </a:p>
      </dgm:t>
    </dgm:pt>
    <dgm:pt modelId="{21D1DEC8-0138-4E61-A86B-FB059262BCCC}" type="sibTrans" cxnId="{E17BF693-250F-4484-97F4-2B51F3E14238}">
      <dgm:prSet/>
      <dgm:spPr/>
      <dgm:t>
        <a:bodyPr/>
        <a:lstStyle/>
        <a:p>
          <a:endParaRPr lang="ru-RU"/>
        </a:p>
      </dgm:t>
    </dgm:pt>
    <dgm:pt modelId="{50DF82C4-150F-4D22-8D38-774CE6BDC879}">
      <dgm:prSet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Ковровская государственная технологическая академия 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8041ECDB-93D5-43D0-A122-25D2304AB6A6}" type="parTrans" cxnId="{FD450027-32E5-4D49-8C49-71098787D2D1}">
      <dgm:prSet/>
      <dgm:spPr/>
      <dgm:t>
        <a:bodyPr/>
        <a:lstStyle/>
        <a:p>
          <a:endParaRPr lang="ru-RU"/>
        </a:p>
      </dgm:t>
    </dgm:pt>
    <dgm:pt modelId="{32077291-E42A-4751-9B21-2A8AFAFD1669}" type="sibTrans" cxnId="{FD450027-32E5-4D49-8C49-71098787D2D1}">
      <dgm:prSet/>
      <dgm:spPr/>
      <dgm:t>
        <a:bodyPr/>
        <a:lstStyle/>
        <a:p>
          <a:endParaRPr lang="ru-RU"/>
        </a:p>
      </dgm:t>
    </dgm:pt>
    <dgm:pt modelId="{B293EE94-892F-47A8-9D0F-7118753C2D25}">
      <dgm:prSet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ВЛГУ  </a:t>
          </a:r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им.А.Г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. и Н.Г. Столетовых 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FB0DAB55-E6D9-492B-9DE7-25BB6B2408B7}" type="parTrans" cxnId="{6D27C643-65D6-49EC-89B0-06AE68346CDC}">
      <dgm:prSet/>
      <dgm:spPr/>
      <dgm:t>
        <a:bodyPr/>
        <a:lstStyle/>
        <a:p>
          <a:endParaRPr lang="ru-RU"/>
        </a:p>
      </dgm:t>
    </dgm:pt>
    <dgm:pt modelId="{2EC81BAF-F875-46ED-A086-36081A284310}" type="sibTrans" cxnId="{6D27C643-65D6-49EC-89B0-06AE68346CDC}">
      <dgm:prSet/>
      <dgm:spPr/>
      <dgm:t>
        <a:bodyPr/>
        <a:lstStyle/>
        <a:p>
          <a:endParaRPr lang="ru-RU"/>
        </a:p>
      </dgm:t>
    </dgm:pt>
    <dgm:pt modelId="{7928C8DD-6027-47C3-B923-696004B3878B}" type="pres">
      <dgm:prSet presAssocID="{18F47BCD-917C-4B97-95A1-2FB0CFF83ED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7CD785-85E2-4213-BDC3-4B39DA9EACAD}" type="pres">
      <dgm:prSet presAssocID="{CB102B7A-85F6-4681-BF1B-31972A686AC5}" presName="composite" presStyleCnt="0"/>
      <dgm:spPr/>
    </dgm:pt>
    <dgm:pt modelId="{457DB0AF-4481-4DC6-89BF-AC398196C159}" type="pres">
      <dgm:prSet presAssocID="{CB102B7A-85F6-4681-BF1B-31972A686AC5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2DEE74-1493-4AA5-84C0-CECFD466AA45}" type="pres">
      <dgm:prSet presAssocID="{CB102B7A-85F6-4681-BF1B-31972A686AC5}" presName="descendantText" presStyleLbl="alignAcc1" presStyleIdx="0" presStyleCnt="4" custScaleY="789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264ABC-C3C3-4E41-8A68-50A2BF5C3722}" type="pres">
      <dgm:prSet presAssocID="{4ECE306A-DD05-4254-9017-0D78761DDC53}" presName="sp" presStyleCnt="0"/>
      <dgm:spPr/>
    </dgm:pt>
    <dgm:pt modelId="{787E57B7-F56C-4035-B84C-606B67E2DF0C}" type="pres">
      <dgm:prSet presAssocID="{286D7E09-83A9-4D18-831E-6D1EDC9B74A7}" presName="composite" presStyleCnt="0"/>
      <dgm:spPr/>
    </dgm:pt>
    <dgm:pt modelId="{C6524782-85DA-43EF-8481-57D2F8C88A6A}" type="pres">
      <dgm:prSet presAssocID="{286D7E09-83A9-4D18-831E-6D1EDC9B74A7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33B8E0-A915-4BA5-9170-07770C377D6B}" type="pres">
      <dgm:prSet presAssocID="{286D7E09-83A9-4D18-831E-6D1EDC9B74A7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B02B1D-92AF-4B56-82BE-724621D2A13B}" type="pres">
      <dgm:prSet presAssocID="{181BF88E-4D8C-4168-B120-6171C56F2FF1}" presName="sp" presStyleCnt="0"/>
      <dgm:spPr/>
    </dgm:pt>
    <dgm:pt modelId="{58EE0824-73E3-4D49-915D-D3AA3907BA6E}" type="pres">
      <dgm:prSet presAssocID="{2AD29BEA-C434-43B1-B1D9-A1FDFF440BBD}" presName="composite" presStyleCnt="0"/>
      <dgm:spPr/>
    </dgm:pt>
    <dgm:pt modelId="{6FED7C6E-309A-4497-87AB-FFAB031DFFCD}" type="pres">
      <dgm:prSet presAssocID="{2AD29BEA-C434-43B1-B1D9-A1FDFF440BBD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35988D-D01F-4107-B50D-E66CE8D8D483}" type="pres">
      <dgm:prSet presAssocID="{2AD29BEA-C434-43B1-B1D9-A1FDFF440BBD}" presName="descendantText" presStyleLbl="alignAcc1" presStyleIdx="2" presStyleCnt="4" custScaleY="90716" custLinFactNeighborX="-325" custLinFactNeighborY="25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6492F7-D3EC-4F81-9AF6-0F7F65680F06}" type="pres">
      <dgm:prSet presAssocID="{95DA1625-7BD2-49BB-83AC-140EB42935C0}" presName="sp" presStyleCnt="0"/>
      <dgm:spPr/>
    </dgm:pt>
    <dgm:pt modelId="{29906BE3-789A-4644-B74D-E5A6B69F8EE1}" type="pres">
      <dgm:prSet presAssocID="{AD1859A0-9645-4A0E-9848-2E747A88F2BA}" presName="composite" presStyleCnt="0"/>
      <dgm:spPr/>
    </dgm:pt>
    <dgm:pt modelId="{C106B768-5060-497E-A1CD-7A7E5F72412C}" type="pres">
      <dgm:prSet presAssocID="{AD1859A0-9645-4A0E-9848-2E747A88F2BA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217CFC-8399-4133-B39D-6A8DF5A47BA8}" type="pres">
      <dgm:prSet presAssocID="{AD1859A0-9645-4A0E-9848-2E747A88F2BA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0F308CB-9A5B-4B23-B656-C636AA50954B}" type="presOf" srcId="{286D7E09-83A9-4D18-831E-6D1EDC9B74A7}" destId="{C6524782-85DA-43EF-8481-57D2F8C88A6A}" srcOrd="0" destOrd="0" presId="urn:microsoft.com/office/officeart/2005/8/layout/chevron2"/>
    <dgm:cxn modelId="{E806B7DE-B625-4FF3-B7D4-7DE4A2856CF8}" type="presOf" srcId="{2AD29BEA-C434-43B1-B1D9-A1FDFF440BBD}" destId="{6FED7C6E-309A-4497-87AB-FFAB031DFFCD}" srcOrd="0" destOrd="0" presId="urn:microsoft.com/office/officeart/2005/8/layout/chevron2"/>
    <dgm:cxn modelId="{281B137C-E129-4790-BA54-2CCAC8A545C6}" type="presOf" srcId="{58D3ABF6-0FE4-4183-9083-69D232A936E4}" destId="{0A33B8E0-A915-4BA5-9170-07770C377D6B}" srcOrd="0" destOrd="0" presId="urn:microsoft.com/office/officeart/2005/8/layout/chevron2"/>
    <dgm:cxn modelId="{E51D9988-D207-4C50-BD1E-6BA14DEEDD91}" type="presOf" srcId="{CB102B7A-85F6-4681-BF1B-31972A686AC5}" destId="{457DB0AF-4481-4DC6-89BF-AC398196C159}" srcOrd="0" destOrd="0" presId="urn:microsoft.com/office/officeart/2005/8/layout/chevron2"/>
    <dgm:cxn modelId="{C112685F-6FA4-4C49-8D5B-BD90A64571DC}" srcId="{286D7E09-83A9-4D18-831E-6D1EDC9B74A7}" destId="{1570494D-0700-4B1C-AB7F-D17814CC1DC4}" srcOrd="1" destOrd="0" parTransId="{14BB74BF-41B8-44C1-A23D-BA368DD829CE}" sibTransId="{EDDA9E4C-EBC5-434F-873F-28D6E61D82A6}"/>
    <dgm:cxn modelId="{BE77EBBC-FD90-46D6-A98B-82ADA7478924}" type="presOf" srcId="{C8DB9A54-607E-498F-B18B-098F4403A08A}" destId="{A435988D-D01F-4107-B50D-E66CE8D8D483}" srcOrd="0" destOrd="0" presId="urn:microsoft.com/office/officeart/2005/8/layout/chevron2"/>
    <dgm:cxn modelId="{05D58EFE-4A2F-40EA-BD05-F5F2D711326B}" srcId="{2AD29BEA-C434-43B1-B1D9-A1FDFF440BBD}" destId="{3FE2720B-97AC-4B2D-85AB-64C4D9C118E1}" srcOrd="1" destOrd="0" parTransId="{CD518002-769E-4DD1-B64F-9A4F80B799A7}" sibTransId="{51FFD603-CC83-43AA-8451-AA0891756286}"/>
    <dgm:cxn modelId="{FD450027-32E5-4D49-8C49-71098787D2D1}" srcId="{AD1859A0-9645-4A0E-9848-2E747A88F2BA}" destId="{50DF82C4-150F-4D22-8D38-774CE6BDC879}" srcOrd="0" destOrd="0" parTransId="{8041ECDB-93D5-43D0-A122-25D2304AB6A6}" sibTransId="{32077291-E42A-4751-9B21-2A8AFAFD1669}"/>
    <dgm:cxn modelId="{21A4BE80-367A-4438-B0C8-D8B9E58AFCAC}" type="presOf" srcId="{18F47BCD-917C-4B97-95A1-2FB0CFF83EDC}" destId="{7928C8DD-6027-47C3-B923-696004B3878B}" srcOrd="0" destOrd="0" presId="urn:microsoft.com/office/officeart/2005/8/layout/chevron2"/>
    <dgm:cxn modelId="{3FA8CBA6-3F74-48A6-9B5C-82ECA9AFD2B5}" type="presOf" srcId="{1570494D-0700-4B1C-AB7F-D17814CC1DC4}" destId="{0A33B8E0-A915-4BA5-9170-07770C377D6B}" srcOrd="0" destOrd="1" presId="urn:microsoft.com/office/officeart/2005/8/layout/chevron2"/>
    <dgm:cxn modelId="{082B7E7A-3FC1-4E37-A236-520111F383D3}" srcId="{18F47BCD-917C-4B97-95A1-2FB0CFF83EDC}" destId="{286D7E09-83A9-4D18-831E-6D1EDC9B74A7}" srcOrd="1" destOrd="0" parTransId="{B63C8520-EEA8-4CD7-840E-9661C9E297E7}" sibTransId="{181BF88E-4D8C-4168-B120-6171C56F2FF1}"/>
    <dgm:cxn modelId="{E28E4598-1F72-4FFE-8178-7B244F3A357A}" srcId="{2AD29BEA-C434-43B1-B1D9-A1FDFF440BBD}" destId="{C8DB9A54-607E-498F-B18B-098F4403A08A}" srcOrd="0" destOrd="0" parTransId="{FFFFC52B-93DF-410B-8822-B540AA20DEA7}" sibTransId="{6A31D551-EBAD-4530-84FC-10811E503B24}"/>
    <dgm:cxn modelId="{9CA4FCAB-1DD4-485E-AFD1-032241339808}" type="presOf" srcId="{50DF82C4-150F-4D22-8D38-774CE6BDC879}" destId="{BB217CFC-8399-4133-B39D-6A8DF5A47BA8}" srcOrd="0" destOrd="0" presId="urn:microsoft.com/office/officeart/2005/8/layout/chevron2"/>
    <dgm:cxn modelId="{6775E640-50A2-435D-AF71-614B6D3DF233}" srcId="{CB102B7A-85F6-4681-BF1B-31972A686AC5}" destId="{E04477F1-CF54-4517-82C7-1108BA8D05F1}" srcOrd="0" destOrd="0" parTransId="{B9251E6A-6528-4976-A63B-5CF47D216284}" sibTransId="{32C1B7DA-4701-47C6-BF04-C0158BB4644F}"/>
    <dgm:cxn modelId="{E17BF693-250F-4484-97F4-2B51F3E14238}" srcId="{18F47BCD-917C-4B97-95A1-2FB0CFF83EDC}" destId="{AD1859A0-9645-4A0E-9848-2E747A88F2BA}" srcOrd="3" destOrd="0" parTransId="{C8EC77F5-A6E1-441D-B54F-63C961F62B3E}" sibTransId="{21D1DEC8-0138-4E61-A86B-FB059262BCCC}"/>
    <dgm:cxn modelId="{5C28C101-459E-4F5E-A63E-226FC3F88FD0}" type="presOf" srcId="{3FE2720B-97AC-4B2D-85AB-64C4D9C118E1}" destId="{A435988D-D01F-4107-B50D-E66CE8D8D483}" srcOrd="0" destOrd="1" presId="urn:microsoft.com/office/officeart/2005/8/layout/chevron2"/>
    <dgm:cxn modelId="{6D27C643-65D6-49EC-89B0-06AE68346CDC}" srcId="{AD1859A0-9645-4A0E-9848-2E747A88F2BA}" destId="{B293EE94-892F-47A8-9D0F-7118753C2D25}" srcOrd="1" destOrd="0" parTransId="{FB0DAB55-E6D9-492B-9DE7-25BB6B2408B7}" sibTransId="{2EC81BAF-F875-46ED-A086-36081A284310}"/>
    <dgm:cxn modelId="{F9795476-D4B6-4206-96E8-52921684580F}" srcId="{18F47BCD-917C-4B97-95A1-2FB0CFF83EDC}" destId="{CB102B7A-85F6-4681-BF1B-31972A686AC5}" srcOrd="0" destOrd="0" parTransId="{E3AD0B49-E665-4455-AFEB-4CF2671D4597}" sibTransId="{4ECE306A-DD05-4254-9017-0D78761DDC53}"/>
    <dgm:cxn modelId="{574FACF1-D659-44C5-B7DE-46976E70E904}" type="presOf" srcId="{B293EE94-892F-47A8-9D0F-7118753C2D25}" destId="{BB217CFC-8399-4133-B39D-6A8DF5A47BA8}" srcOrd="0" destOrd="1" presId="urn:microsoft.com/office/officeart/2005/8/layout/chevron2"/>
    <dgm:cxn modelId="{4A7DA015-4E9B-4062-A005-B558343A66C1}" srcId="{286D7E09-83A9-4D18-831E-6D1EDC9B74A7}" destId="{58D3ABF6-0FE4-4183-9083-69D232A936E4}" srcOrd="0" destOrd="0" parTransId="{0743DE02-7C5C-4C18-A641-20404A2BFBD1}" sibTransId="{F0FD57F2-9DD6-4D58-8B62-625B68272EA3}"/>
    <dgm:cxn modelId="{8A53A746-924F-4C92-9BD3-FED69C766CE7}" type="presOf" srcId="{AD1859A0-9645-4A0E-9848-2E747A88F2BA}" destId="{C106B768-5060-497E-A1CD-7A7E5F72412C}" srcOrd="0" destOrd="0" presId="urn:microsoft.com/office/officeart/2005/8/layout/chevron2"/>
    <dgm:cxn modelId="{75AB0DE8-39C8-48FF-87D2-D6F89F1CD52E}" type="presOf" srcId="{E04477F1-CF54-4517-82C7-1108BA8D05F1}" destId="{DD2DEE74-1493-4AA5-84C0-CECFD466AA45}" srcOrd="0" destOrd="0" presId="urn:microsoft.com/office/officeart/2005/8/layout/chevron2"/>
    <dgm:cxn modelId="{2DEDBD03-7564-4DBB-A329-F2AD97E5D92B}" srcId="{18F47BCD-917C-4B97-95A1-2FB0CFF83EDC}" destId="{2AD29BEA-C434-43B1-B1D9-A1FDFF440BBD}" srcOrd="2" destOrd="0" parTransId="{DF78835D-1DCE-4DBC-9D07-C2BECFA9FE58}" sibTransId="{95DA1625-7BD2-49BB-83AC-140EB42935C0}"/>
    <dgm:cxn modelId="{3514F57B-3755-4F55-8977-7C784A35974C}" type="presParOf" srcId="{7928C8DD-6027-47C3-B923-696004B3878B}" destId="{3A7CD785-85E2-4213-BDC3-4B39DA9EACAD}" srcOrd="0" destOrd="0" presId="urn:microsoft.com/office/officeart/2005/8/layout/chevron2"/>
    <dgm:cxn modelId="{6D3F53F4-7E0B-4B3B-B579-4804D708EAF0}" type="presParOf" srcId="{3A7CD785-85E2-4213-BDC3-4B39DA9EACAD}" destId="{457DB0AF-4481-4DC6-89BF-AC398196C159}" srcOrd="0" destOrd="0" presId="urn:microsoft.com/office/officeart/2005/8/layout/chevron2"/>
    <dgm:cxn modelId="{421DB638-EBB9-4D31-A123-672E9BD56D9D}" type="presParOf" srcId="{3A7CD785-85E2-4213-BDC3-4B39DA9EACAD}" destId="{DD2DEE74-1493-4AA5-84C0-CECFD466AA45}" srcOrd="1" destOrd="0" presId="urn:microsoft.com/office/officeart/2005/8/layout/chevron2"/>
    <dgm:cxn modelId="{E0CCCF0C-DC01-483A-8BF8-6656624F0CDA}" type="presParOf" srcId="{7928C8DD-6027-47C3-B923-696004B3878B}" destId="{DE264ABC-C3C3-4E41-8A68-50A2BF5C3722}" srcOrd="1" destOrd="0" presId="urn:microsoft.com/office/officeart/2005/8/layout/chevron2"/>
    <dgm:cxn modelId="{B1831322-D389-4B23-89E4-577A43FE558D}" type="presParOf" srcId="{7928C8DD-6027-47C3-B923-696004B3878B}" destId="{787E57B7-F56C-4035-B84C-606B67E2DF0C}" srcOrd="2" destOrd="0" presId="urn:microsoft.com/office/officeart/2005/8/layout/chevron2"/>
    <dgm:cxn modelId="{A325C51E-7E74-4EC4-A85D-8D3C78DC003C}" type="presParOf" srcId="{787E57B7-F56C-4035-B84C-606B67E2DF0C}" destId="{C6524782-85DA-43EF-8481-57D2F8C88A6A}" srcOrd="0" destOrd="0" presId="urn:microsoft.com/office/officeart/2005/8/layout/chevron2"/>
    <dgm:cxn modelId="{EC15ADC6-D263-41BC-971F-15CA5094A2C3}" type="presParOf" srcId="{787E57B7-F56C-4035-B84C-606B67E2DF0C}" destId="{0A33B8E0-A915-4BA5-9170-07770C377D6B}" srcOrd="1" destOrd="0" presId="urn:microsoft.com/office/officeart/2005/8/layout/chevron2"/>
    <dgm:cxn modelId="{6F617AF0-7DC8-4E04-95A2-E5E9AEBE2269}" type="presParOf" srcId="{7928C8DD-6027-47C3-B923-696004B3878B}" destId="{E7B02B1D-92AF-4B56-82BE-724621D2A13B}" srcOrd="3" destOrd="0" presId="urn:microsoft.com/office/officeart/2005/8/layout/chevron2"/>
    <dgm:cxn modelId="{B794FB63-1A9A-4EFF-A21B-BCEE51B5B2E1}" type="presParOf" srcId="{7928C8DD-6027-47C3-B923-696004B3878B}" destId="{58EE0824-73E3-4D49-915D-D3AA3907BA6E}" srcOrd="4" destOrd="0" presId="urn:microsoft.com/office/officeart/2005/8/layout/chevron2"/>
    <dgm:cxn modelId="{589B2936-5CD8-4459-B062-28CCBDA17825}" type="presParOf" srcId="{58EE0824-73E3-4D49-915D-D3AA3907BA6E}" destId="{6FED7C6E-309A-4497-87AB-FFAB031DFFCD}" srcOrd="0" destOrd="0" presId="urn:microsoft.com/office/officeart/2005/8/layout/chevron2"/>
    <dgm:cxn modelId="{B85E62AF-E152-4DA9-953E-1DEB311BAA65}" type="presParOf" srcId="{58EE0824-73E3-4D49-915D-D3AA3907BA6E}" destId="{A435988D-D01F-4107-B50D-E66CE8D8D483}" srcOrd="1" destOrd="0" presId="urn:microsoft.com/office/officeart/2005/8/layout/chevron2"/>
    <dgm:cxn modelId="{754850F1-5F52-4A66-9EFB-B98D1DDA28E7}" type="presParOf" srcId="{7928C8DD-6027-47C3-B923-696004B3878B}" destId="{D16492F7-D3EC-4F81-9AF6-0F7F65680F06}" srcOrd="5" destOrd="0" presId="urn:microsoft.com/office/officeart/2005/8/layout/chevron2"/>
    <dgm:cxn modelId="{11588CDE-902A-4297-98EF-CFE1776FD5E1}" type="presParOf" srcId="{7928C8DD-6027-47C3-B923-696004B3878B}" destId="{29906BE3-789A-4644-B74D-E5A6B69F8EE1}" srcOrd="6" destOrd="0" presId="urn:microsoft.com/office/officeart/2005/8/layout/chevron2"/>
    <dgm:cxn modelId="{8EA7C759-60F6-40FD-A8A6-B69937D0B881}" type="presParOf" srcId="{29906BE3-789A-4644-B74D-E5A6B69F8EE1}" destId="{C106B768-5060-497E-A1CD-7A7E5F72412C}" srcOrd="0" destOrd="0" presId="urn:microsoft.com/office/officeart/2005/8/layout/chevron2"/>
    <dgm:cxn modelId="{2AA4EB2C-9157-4824-8940-8350A77AB36B}" type="presParOf" srcId="{29906BE3-789A-4644-B74D-E5A6B69F8EE1}" destId="{BB217CFC-8399-4133-B39D-6A8DF5A47BA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0B1313-67D2-46D0-B76C-1C48270A2731}">
      <dsp:nvSpPr>
        <dsp:cNvPr id="0" name=""/>
        <dsp:cNvSpPr/>
      </dsp:nvSpPr>
      <dsp:spPr>
        <a:xfrm>
          <a:off x="0" y="0"/>
          <a:ext cx="8933912" cy="1309029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dirty="0" smtClean="0">
              <a:latin typeface="Franklin Gothic Medium" panose="020B0603020102020204" pitchFamily="34" charset="0"/>
            </a:rPr>
            <a:t>Новые правила комплектования групп в ДОУ</a:t>
          </a:r>
          <a:endParaRPr lang="ru-RU" sz="3400" b="1" kern="1200" dirty="0">
            <a:latin typeface="Franklin Gothic Medium" panose="020B0603020102020204" pitchFamily="34" charset="0"/>
          </a:endParaRPr>
        </a:p>
      </dsp:txBody>
      <dsp:txXfrm>
        <a:off x="1917685" y="0"/>
        <a:ext cx="7016226" cy="1309029"/>
      </dsp:txXfrm>
    </dsp:sp>
    <dsp:sp modelId="{0436240E-874F-45EA-B8D6-D4A91F778F5C}">
      <dsp:nvSpPr>
        <dsp:cNvPr id="0" name=""/>
        <dsp:cNvSpPr/>
      </dsp:nvSpPr>
      <dsp:spPr>
        <a:xfrm>
          <a:off x="130902" y="130902"/>
          <a:ext cx="1786782" cy="104722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716196-A974-4DC3-8ABF-B6F668294A69}">
      <dsp:nvSpPr>
        <dsp:cNvPr id="0" name=""/>
        <dsp:cNvSpPr/>
      </dsp:nvSpPr>
      <dsp:spPr>
        <a:xfrm>
          <a:off x="0" y="1439931"/>
          <a:ext cx="8933912" cy="1309029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dirty="0" smtClean="0">
              <a:latin typeface="Franklin Gothic Medium" panose="020B0603020102020204" pitchFamily="34" charset="0"/>
            </a:rPr>
            <a:t>Дополнительные ставки логопедов, психологов, дефектологов</a:t>
          </a:r>
          <a:endParaRPr lang="ru-RU" sz="3400" b="1" kern="1200" dirty="0">
            <a:latin typeface="Franklin Gothic Medium" panose="020B0603020102020204" pitchFamily="34" charset="0"/>
          </a:endParaRPr>
        </a:p>
      </dsp:txBody>
      <dsp:txXfrm>
        <a:off x="1917685" y="1439931"/>
        <a:ext cx="7016226" cy="1309029"/>
      </dsp:txXfrm>
    </dsp:sp>
    <dsp:sp modelId="{C40363D0-149F-47FB-8795-1362D26CC91E}">
      <dsp:nvSpPr>
        <dsp:cNvPr id="0" name=""/>
        <dsp:cNvSpPr/>
      </dsp:nvSpPr>
      <dsp:spPr>
        <a:xfrm>
          <a:off x="130902" y="1570834"/>
          <a:ext cx="1786782" cy="104722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48EC6B-6D92-478B-8B41-3BF26FFC1790}">
      <dsp:nvSpPr>
        <dsp:cNvPr id="0" name=""/>
        <dsp:cNvSpPr/>
      </dsp:nvSpPr>
      <dsp:spPr>
        <a:xfrm>
          <a:off x="0" y="2895820"/>
          <a:ext cx="8933912" cy="1309029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dirty="0" smtClean="0">
              <a:latin typeface="Franklin Gothic Medium" panose="020B0603020102020204" pitchFamily="34" charset="0"/>
            </a:rPr>
            <a:t>Переподготовка педагогов</a:t>
          </a:r>
          <a:endParaRPr lang="ru-RU" sz="3400" b="1" kern="1200" dirty="0">
            <a:latin typeface="Franklin Gothic Medium" panose="020B0603020102020204" pitchFamily="34" charset="0"/>
          </a:endParaRPr>
        </a:p>
      </dsp:txBody>
      <dsp:txXfrm>
        <a:off x="1917685" y="2895820"/>
        <a:ext cx="7016226" cy="1309029"/>
      </dsp:txXfrm>
    </dsp:sp>
    <dsp:sp modelId="{6C13D23E-7FCA-4025-A2F6-648FBDE95F48}">
      <dsp:nvSpPr>
        <dsp:cNvPr id="0" name=""/>
        <dsp:cNvSpPr/>
      </dsp:nvSpPr>
      <dsp:spPr>
        <a:xfrm>
          <a:off x="130902" y="3010766"/>
          <a:ext cx="1786782" cy="104722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785DD6-0FC4-4B98-B665-30438D140A93}">
      <dsp:nvSpPr>
        <dsp:cNvPr id="0" name=""/>
        <dsp:cNvSpPr/>
      </dsp:nvSpPr>
      <dsp:spPr>
        <a:xfrm>
          <a:off x="0" y="4319795"/>
          <a:ext cx="8933912" cy="13090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400" kern="1200"/>
        </a:p>
      </dsp:txBody>
      <dsp:txXfrm>
        <a:off x="1917685" y="4319795"/>
        <a:ext cx="7016226" cy="1309029"/>
      </dsp:txXfrm>
    </dsp:sp>
    <dsp:sp modelId="{7F8357D2-EC78-4FF4-8731-3627F2C872B7}">
      <dsp:nvSpPr>
        <dsp:cNvPr id="0" name=""/>
        <dsp:cNvSpPr/>
      </dsp:nvSpPr>
      <dsp:spPr>
        <a:xfrm>
          <a:off x="141712" y="4499279"/>
          <a:ext cx="1786782" cy="104722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7DB0AF-4481-4DC6-89BF-AC398196C159}">
      <dsp:nvSpPr>
        <dsp:cNvPr id="0" name=""/>
        <dsp:cNvSpPr/>
      </dsp:nvSpPr>
      <dsp:spPr>
        <a:xfrm rot="5400000">
          <a:off x="-295757" y="300982"/>
          <a:ext cx="1971717" cy="1380202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Гуманитарное 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" y="695325"/>
        <a:ext cx="1380202" cy="591515"/>
      </dsp:txXfrm>
    </dsp:sp>
    <dsp:sp modelId="{DD2DEE74-1493-4AA5-84C0-CECFD466AA45}">
      <dsp:nvSpPr>
        <dsp:cNvPr id="0" name=""/>
        <dsp:cNvSpPr/>
      </dsp:nvSpPr>
      <dsp:spPr>
        <a:xfrm rot="5400000">
          <a:off x="4189950" y="-2687431"/>
          <a:ext cx="1012195" cy="66750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err="1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ВлГУ</a:t>
          </a:r>
          <a:r>
            <a:rPr lang="ru-RU" sz="1800" b="1" kern="12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 им. А.Г. и Н.Г. Столетовых</a:t>
          </a:r>
          <a:endParaRPr lang="ru-RU" sz="1800" b="1" kern="1200" dirty="0">
            <a:solidFill>
              <a:srgbClr val="000066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Ивановский государственный университет </a:t>
          </a:r>
          <a:endParaRPr lang="ru-RU" sz="1800" b="1" kern="1200" dirty="0">
            <a:solidFill>
              <a:srgbClr val="000066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Высшая школа экономики  г. Москва</a:t>
          </a:r>
          <a:endParaRPr lang="ru-RU" sz="1800" b="1" kern="1200" dirty="0">
            <a:solidFill>
              <a:srgbClr val="000066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358509" y="193421"/>
        <a:ext cx="6625667" cy="913373"/>
      </dsp:txXfrm>
    </dsp:sp>
    <dsp:sp modelId="{C6524782-85DA-43EF-8481-57D2F8C88A6A}">
      <dsp:nvSpPr>
        <dsp:cNvPr id="0" name=""/>
        <dsp:cNvSpPr/>
      </dsp:nvSpPr>
      <dsp:spPr>
        <a:xfrm rot="5400000">
          <a:off x="-295757" y="2082206"/>
          <a:ext cx="1971717" cy="1380202"/>
        </a:xfrm>
        <a:prstGeom prst="chevron">
          <a:avLst/>
        </a:prstGeom>
        <a:gradFill rotWithShape="0">
          <a:gsLst>
            <a:gs pos="0">
              <a:schemeClr val="accent4">
                <a:hueOff val="-2282812"/>
                <a:satOff val="24021"/>
                <a:lumOff val="1373"/>
                <a:alphaOff val="0"/>
                <a:shade val="51000"/>
                <a:satMod val="130000"/>
              </a:schemeClr>
            </a:gs>
            <a:gs pos="80000">
              <a:schemeClr val="accent4">
                <a:hueOff val="-2282812"/>
                <a:satOff val="24021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4">
                <a:hueOff val="-2282812"/>
                <a:satOff val="24021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Медицина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" y="2476549"/>
        <a:ext cx="1380202" cy="591515"/>
      </dsp:txXfrm>
    </dsp:sp>
    <dsp:sp modelId="{0A33B8E0-A915-4BA5-9170-07770C377D6B}">
      <dsp:nvSpPr>
        <dsp:cNvPr id="0" name=""/>
        <dsp:cNvSpPr/>
      </dsp:nvSpPr>
      <dsp:spPr>
        <a:xfrm rot="5400000">
          <a:off x="4076933" y="-910281"/>
          <a:ext cx="1281616" cy="66750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82812"/>
              <a:satOff val="24021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Российский национальный исследовательский медицинский университет имени Н.И</a:t>
          </a:r>
          <a:r>
            <a:rPr lang="ru-RU" sz="1800" b="1" kern="12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. Пирогова</a:t>
          </a:r>
          <a:endParaRPr lang="ru-RU" sz="1800" b="1" kern="1200" dirty="0">
            <a:solidFill>
              <a:srgbClr val="000066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Ивановская государственная медицинская академия</a:t>
          </a:r>
          <a:endParaRPr lang="ru-RU" sz="1800" b="1" kern="1200" dirty="0">
            <a:solidFill>
              <a:srgbClr val="000066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Ковровский  медицинский колледж имени Е.И</a:t>
          </a:r>
          <a:r>
            <a:rPr lang="ru-RU" sz="1800" b="1" kern="12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. Смирнова</a:t>
          </a:r>
          <a:endParaRPr lang="ru-RU" sz="1800" b="1" kern="1200" dirty="0">
            <a:solidFill>
              <a:srgbClr val="000066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Ивановский медицинский колледж</a:t>
          </a:r>
          <a:endParaRPr lang="ru-RU" sz="1800" b="1" kern="1200" dirty="0">
            <a:solidFill>
              <a:srgbClr val="000066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380203" y="1849012"/>
        <a:ext cx="6612515" cy="1156490"/>
      </dsp:txXfrm>
    </dsp:sp>
    <dsp:sp modelId="{6FED7C6E-309A-4497-87AB-FFAB031DFFCD}">
      <dsp:nvSpPr>
        <dsp:cNvPr id="0" name=""/>
        <dsp:cNvSpPr/>
      </dsp:nvSpPr>
      <dsp:spPr>
        <a:xfrm rot="5400000">
          <a:off x="-295757" y="3863431"/>
          <a:ext cx="1971717" cy="1380202"/>
        </a:xfrm>
        <a:prstGeom prst="chevron">
          <a:avLst/>
        </a:prstGeom>
        <a:gradFill rotWithShape="0">
          <a:gsLst>
            <a:gs pos="0">
              <a:schemeClr val="accent4">
                <a:hueOff val="-4565624"/>
                <a:satOff val="48042"/>
                <a:lumOff val="2746"/>
                <a:alphaOff val="0"/>
                <a:shade val="51000"/>
                <a:satMod val="130000"/>
              </a:schemeClr>
            </a:gs>
            <a:gs pos="80000">
              <a:schemeClr val="accent4">
                <a:hueOff val="-4565624"/>
                <a:satOff val="48042"/>
                <a:lumOff val="2746"/>
                <a:alphaOff val="0"/>
                <a:shade val="93000"/>
                <a:satMod val="130000"/>
              </a:schemeClr>
            </a:gs>
            <a:gs pos="100000">
              <a:schemeClr val="accent4">
                <a:hueOff val="-4565624"/>
                <a:satOff val="48042"/>
                <a:lumOff val="274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Техническое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" y="4257774"/>
        <a:ext cx="1380202" cy="591515"/>
      </dsp:txXfrm>
    </dsp:sp>
    <dsp:sp modelId="{A435988D-D01F-4107-B50D-E66CE8D8D483}">
      <dsp:nvSpPr>
        <dsp:cNvPr id="0" name=""/>
        <dsp:cNvSpPr/>
      </dsp:nvSpPr>
      <dsp:spPr>
        <a:xfrm rot="5400000">
          <a:off x="4055239" y="903675"/>
          <a:ext cx="1281616" cy="66750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565624"/>
              <a:satOff val="48042"/>
              <a:lumOff val="274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Ивановский государственный политехнический университет</a:t>
          </a:r>
          <a:endParaRPr lang="ru-RU" sz="1800" b="1" kern="1200" dirty="0">
            <a:solidFill>
              <a:srgbClr val="000066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Ковровская государственная технологическая академия</a:t>
          </a:r>
          <a:endParaRPr lang="ru-RU" sz="1800" b="1" kern="1200" dirty="0">
            <a:solidFill>
              <a:srgbClr val="000066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ВЛГУ  им. А.Г. и Н.Г. Столетовых</a:t>
          </a:r>
          <a:endParaRPr lang="ru-RU" sz="1800" b="1" kern="1200" dirty="0">
            <a:solidFill>
              <a:srgbClr val="000066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Колледжи г. </a:t>
          </a:r>
          <a:r>
            <a:rPr lang="ru-RU" sz="1800" b="1" kern="1200" dirty="0" err="1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Коврова</a:t>
          </a:r>
          <a:endParaRPr lang="ru-RU" sz="1800" b="1" kern="1200" dirty="0">
            <a:solidFill>
              <a:srgbClr val="000066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358509" y="3662969"/>
        <a:ext cx="6612515" cy="11564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7DB0AF-4481-4DC6-89BF-AC398196C159}">
      <dsp:nvSpPr>
        <dsp:cNvPr id="0" name=""/>
        <dsp:cNvSpPr/>
      </dsp:nvSpPr>
      <dsp:spPr>
        <a:xfrm rot="5400000">
          <a:off x="-295757" y="300982"/>
          <a:ext cx="1971717" cy="1380202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Экономика</a:t>
          </a:r>
          <a:endParaRPr lang="ru-RU" sz="17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" y="695325"/>
        <a:ext cx="1380202" cy="591515"/>
      </dsp:txXfrm>
    </dsp:sp>
    <dsp:sp modelId="{DD2DEE74-1493-4AA5-84C0-CECFD466AA45}">
      <dsp:nvSpPr>
        <dsp:cNvPr id="0" name=""/>
        <dsp:cNvSpPr/>
      </dsp:nvSpPr>
      <dsp:spPr>
        <a:xfrm rot="5400000">
          <a:off x="4211644" y="-2691506"/>
          <a:ext cx="1012195" cy="66750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ГБПОУ ВО «Владимирский политехнический колледж»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Владимирский филиал </a:t>
          </a:r>
          <a:r>
            <a:rPr lang="ru-RU" sz="1800" b="1" kern="1200" dirty="0" err="1" smtClean="0">
              <a:latin typeface="Times New Roman" pitchFamily="18" charset="0"/>
              <a:cs typeface="Times New Roman" pitchFamily="18" charset="0"/>
            </a:rPr>
            <a:t>РАНХиГС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   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err="1" smtClean="0">
              <a:latin typeface="Times New Roman" pitchFamily="18" charset="0"/>
              <a:cs typeface="Times New Roman" pitchFamily="18" charset="0"/>
            </a:rPr>
            <a:t>ВлГУ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 им.  А.Г. и Н.Г. Столетовых  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Ковровская государственная технологическая академия 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380203" y="189346"/>
        <a:ext cx="6625667" cy="913373"/>
      </dsp:txXfrm>
    </dsp:sp>
    <dsp:sp modelId="{C6524782-85DA-43EF-8481-57D2F8C88A6A}">
      <dsp:nvSpPr>
        <dsp:cNvPr id="0" name=""/>
        <dsp:cNvSpPr/>
      </dsp:nvSpPr>
      <dsp:spPr>
        <a:xfrm rot="5400000">
          <a:off x="-295757" y="2082206"/>
          <a:ext cx="1971717" cy="1380202"/>
        </a:xfrm>
        <a:prstGeom prst="chevron">
          <a:avLst/>
        </a:prstGeom>
        <a:gradFill rotWithShape="0">
          <a:gsLst>
            <a:gs pos="0">
              <a:schemeClr val="accent5">
                <a:hueOff val="1339988"/>
                <a:satOff val="-9317"/>
                <a:lumOff val="-1177"/>
                <a:alphaOff val="0"/>
                <a:shade val="51000"/>
                <a:satMod val="130000"/>
              </a:schemeClr>
            </a:gs>
            <a:gs pos="80000">
              <a:schemeClr val="accent5">
                <a:hueOff val="1339988"/>
                <a:satOff val="-9317"/>
                <a:lumOff val="-1177"/>
                <a:alphaOff val="0"/>
                <a:shade val="93000"/>
                <a:satMod val="130000"/>
              </a:schemeClr>
            </a:gs>
            <a:gs pos="100000">
              <a:schemeClr val="accent5">
                <a:hueOff val="1339988"/>
                <a:satOff val="-9317"/>
                <a:lumOff val="-1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Педагогика и психология</a:t>
          </a:r>
          <a:endParaRPr lang="ru-RU" sz="17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" y="2476549"/>
        <a:ext cx="1380202" cy="591515"/>
      </dsp:txXfrm>
    </dsp:sp>
    <dsp:sp modelId="{0A33B8E0-A915-4BA5-9170-07770C377D6B}">
      <dsp:nvSpPr>
        <dsp:cNvPr id="0" name=""/>
        <dsp:cNvSpPr/>
      </dsp:nvSpPr>
      <dsp:spPr>
        <a:xfrm rot="5400000">
          <a:off x="4076933" y="-910281"/>
          <a:ext cx="1281616" cy="66750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1339988"/>
              <a:satOff val="-9317"/>
              <a:lumOff val="-117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Российский государственный педагогический университет имени Герцена (Санкт-Петербург) 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Владимирский педагогический колледж 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Муромский педагогический колледж 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380203" y="1849012"/>
        <a:ext cx="6612515" cy="1156490"/>
      </dsp:txXfrm>
    </dsp:sp>
    <dsp:sp modelId="{6FED7C6E-309A-4497-87AB-FFAB031DFFCD}">
      <dsp:nvSpPr>
        <dsp:cNvPr id="0" name=""/>
        <dsp:cNvSpPr/>
      </dsp:nvSpPr>
      <dsp:spPr>
        <a:xfrm rot="5400000">
          <a:off x="-295757" y="3863431"/>
          <a:ext cx="1971717" cy="1380202"/>
        </a:xfrm>
        <a:prstGeom prst="chevron">
          <a:avLst/>
        </a:prstGeom>
        <a:gradFill rotWithShape="0">
          <a:gsLst>
            <a:gs pos="0">
              <a:schemeClr val="accent5">
                <a:hueOff val="2679977"/>
                <a:satOff val="-18634"/>
                <a:lumOff val="-2354"/>
                <a:alphaOff val="0"/>
                <a:shade val="51000"/>
                <a:satMod val="130000"/>
              </a:schemeClr>
            </a:gs>
            <a:gs pos="80000">
              <a:schemeClr val="accent5">
                <a:hueOff val="2679977"/>
                <a:satOff val="-18634"/>
                <a:lumOff val="-2354"/>
                <a:alphaOff val="0"/>
                <a:shade val="93000"/>
                <a:satMod val="130000"/>
              </a:schemeClr>
            </a:gs>
            <a:gs pos="100000">
              <a:schemeClr val="accent5">
                <a:hueOff val="2679977"/>
                <a:satOff val="-18634"/>
                <a:lumOff val="-235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Торговля</a:t>
          </a:r>
          <a:endParaRPr lang="ru-RU" sz="17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" y="4257774"/>
        <a:ext cx="1380202" cy="591515"/>
      </dsp:txXfrm>
    </dsp:sp>
    <dsp:sp modelId="{A435988D-D01F-4107-B50D-E66CE8D8D483}">
      <dsp:nvSpPr>
        <dsp:cNvPr id="0" name=""/>
        <dsp:cNvSpPr/>
      </dsp:nvSpPr>
      <dsp:spPr>
        <a:xfrm rot="5400000">
          <a:off x="4055239" y="903675"/>
          <a:ext cx="1281616" cy="66750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2679977"/>
              <a:satOff val="-18634"/>
              <a:lumOff val="-235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err="1" smtClean="0">
              <a:latin typeface="Times New Roman" pitchFamily="18" charset="0"/>
              <a:cs typeface="Times New Roman" pitchFamily="18" charset="0"/>
            </a:rPr>
            <a:t>ВлГУ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  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им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. А.Г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. и Н.Г. Столетовых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358509" y="3662969"/>
        <a:ext cx="6612515" cy="11564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7DB0AF-4481-4DC6-89BF-AC398196C159}">
      <dsp:nvSpPr>
        <dsp:cNvPr id="0" name=""/>
        <dsp:cNvSpPr/>
      </dsp:nvSpPr>
      <dsp:spPr>
        <a:xfrm rot="5400000">
          <a:off x="-223760" y="228770"/>
          <a:ext cx="1491739" cy="1044217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Туризм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2" y="527118"/>
        <a:ext cx="1044217" cy="447522"/>
      </dsp:txXfrm>
    </dsp:sp>
    <dsp:sp modelId="{DD2DEE74-1493-4AA5-84C0-CECFD466AA45}">
      <dsp:nvSpPr>
        <dsp:cNvPr id="0" name=""/>
        <dsp:cNvSpPr/>
      </dsp:nvSpPr>
      <dsp:spPr>
        <a:xfrm rot="5400000">
          <a:off x="4166851" y="-3015706"/>
          <a:ext cx="765795" cy="70110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ВЛГУ  им. А.Г. и Н.Г. Столетовых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44218" y="144310"/>
        <a:ext cx="6973680" cy="691029"/>
      </dsp:txXfrm>
    </dsp:sp>
    <dsp:sp modelId="{C6524782-85DA-43EF-8481-57D2F8C88A6A}">
      <dsp:nvSpPr>
        <dsp:cNvPr id="0" name=""/>
        <dsp:cNvSpPr/>
      </dsp:nvSpPr>
      <dsp:spPr>
        <a:xfrm rot="5400000">
          <a:off x="-223760" y="1576389"/>
          <a:ext cx="1491739" cy="1044217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Управление</a:t>
          </a:r>
          <a:endParaRPr lang="ru-RU" sz="14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2" y="1874737"/>
        <a:ext cx="1044217" cy="447522"/>
      </dsp:txXfrm>
    </dsp:sp>
    <dsp:sp modelId="{0A33B8E0-A915-4BA5-9170-07770C377D6B}">
      <dsp:nvSpPr>
        <dsp:cNvPr id="0" name=""/>
        <dsp:cNvSpPr/>
      </dsp:nvSpPr>
      <dsp:spPr>
        <a:xfrm rot="5400000">
          <a:off x="4064933" y="-1668087"/>
          <a:ext cx="969630" cy="70110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Владимирский филиал </a:t>
          </a:r>
          <a:r>
            <a:rPr lang="ru-RU" sz="1800" b="1" kern="1200" dirty="0" err="1" smtClean="0">
              <a:latin typeface="Times New Roman" pitchFamily="18" charset="0"/>
              <a:cs typeface="Times New Roman" pitchFamily="18" charset="0"/>
            </a:rPr>
            <a:t>РАНХиГС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err="1" smtClean="0">
              <a:latin typeface="Times New Roman" pitchFamily="18" charset="0"/>
              <a:cs typeface="Times New Roman" pitchFamily="18" charset="0"/>
            </a:rPr>
            <a:t>ВлГУ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  им. А.Г. и Н.Г. Столетовых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44217" y="1399962"/>
        <a:ext cx="6963730" cy="874964"/>
      </dsp:txXfrm>
    </dsp:sp>
    <dsp:sp modelId="{6FED7C6E-309A-4497-87AB-FFAB031DFFCD}">
      <dsp:nvSpPr>
        <dsp:cNvPr id="0" name=""/>
        <dsp:cNvSpPr/>
      </dsp:nvSpPr>
      <dsp:spPr>
        <a:xfrm rot="5400000">
          <a:off x="-223760" y="2924008"/>
          <a:ext cx="1491739" cy="1044217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Юридическое</a:t>
          </a:r>
          <a:endParaRPr lang="ru-RU" sz="12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2" y="3222356"/>
        <a:ext cx="1044217" cy="447522"/>
      </dsp:txXfrm>
    </dsp:sp>
    <dsp:sp modelId="{A435988D-D01F-4107-B50D-E66CE8D8D483}">
      <dsp:nvSpPr>
        <dsp:cNvPr id="0" name=""/>
        <dsp:cNvSpPr/>
      </dsp:nvSpPr>
      <dsp:spPr>
        <a:xfrm rot="5400000">
          <a:off x="4087158" y="-295704"/>
          <a:ext cx="879610" cy="70110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Владимирский филиал </a:t>
          </a:r>
          <a:r>
            <a:rPr lang="ru-RU" sz="1800" b="1" kern="1200" dirty="0" err="1" smtClean="0">
              <a:latin typeface="Times New Roman" pitchFamily="18" charset="0"/>
              <a:cs typeface="Times New Roman" pitchFamily="18" charset="0"/>
            </a:rPr>
            <a:t>РАНХиГС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   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21432" y="2812961"/>
        <a:ext cx="6968124" cy="793732"/>
      </dsp:txXfrm>
    </dsp:sp>
    <dsp:sp modelId="{C106B768-5060-497E-A1CD-7A7E5F72412C}">
      <dsp:nvSpPr>
        <dsp:cNvPr id="0" name=""/>
        <dsp:cNvSpPr/>
      </dsp:nvSpPr>
      <dsp:spPr>
        <a:xfrm rot="5400000">
          <a:off x="-223760" y="4271627"/>
          <a:ext cx="1491739" cy="1044217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ИКТ</a:t>
          </a:r>
          <a:endParaRPr lang="ru-RU" sz="20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2" y="4569975"/>
        <a:ext cx="1044217" cy="447522"/>
      </dsp:txXfrm>
    </dsp:sp>
    <dsp:sp modelId="{BB217CFC-8399-4133-B39D-6A8DF5A47BA8}">
      <dsp:nvSpPr>
        <dsp:cNvPr id="0" name=""/>
        <dsp:cNvSpPr/>
      </dsp:nvSpPr>
      <dsp:spPr>
        <a:xfrm rot="5400000">
          <a:off x="4064933" y="1027150"/>
          <a:ext cx="969630" cy="70110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Ковровская государственная технологическая академия 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ВЛГУ  </a:t>
          </a:r>
          <a:r>
            <a:rPr lang="ru-RU" sz="1800" b="1" kern="1200" dirty="0" err="1" smtClean="0">
              <a:latin typeface="Times New Roman" pitchFamily="18" charset="0"/>
              <a:cs typeface="Times New Roman" pitchFamily="18" charset="0"/>
            </a:rPr>
            <a:t>им.А.Г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. и Н.Г. Столетовых 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44217" y="4095200"/>
        <a:ext cx="6963730" cy="8749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0.02163</cdr:x>
      <cdr:y>0.01762</cdr:y>
    </cdr:from>
    <cdr:to>
      <cdr:x>0.04917</cdr:x>
      <cdr:y>0.05405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75257" y="93910"/>
          <a:ext cx="223193" cy="194122"/>
        </a:xfrm>
        <a:prstGeom xmlns:a="http://schemas.openxmlformats.org/drawingml/2006/main" prst="rect">
          <a:avLst/>
        </a:prstGeom>
        <a:solidFill xmlns:a="http://schemas.openxmlformats.org/drawingml/2006/main">
          <a:srgbClr val="7030A0"/>
        </a:solidFill>
        <a:ln xmlns:a="http://schemas.openxmlformats.org/drawingml/2006/main">
          <a:solidFill>
            <a:srgbClr val="7030A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0.04043</cdr:x>
      <cdr:y>0.75676</cdr:y>
    </cdr:from>
    <cdr:to>
      <cdr:x>0.06798</cdr:x>
      <cdr:y>0.79319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327657" y="4032448"/>
          <a:ext cx="223193" cy="194122"/>
        </a:xfrm>
        <a:prstGeom xmlns:a="http://schemas.openxmlformats.org/drawingml/2006/main" prst="rect">
          <a:avLst/>
        </a:prstGeom>
        <a:solidFill xmlns:a="http://schemas.openxmlformats.org/drawingml/2006/main">
          <a:srgbClr val="FF3399"/>
        </a:solidFill>
        <a:ln xmlns:a="http://schemas.openxmlformats.org/drawingml/2006/main">
          <a:solidFill>
            <a:srgbClr val="FF3399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0.02163</cdr:x>
      <cdr:y>0.14865</cdr:y>
    </cdr:from>
    <cdr:to>
      <cdr:x>0.04917</cdr:x>
      <cdr:y>0.18508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175257" y="792088"/>
          <a:ext cx="223193" cy="194122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>
          <a:solidFill>
            <a:srgbClr val="FFFF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0.02163</cdr:x>
      <cdr:y>0.08108</cdr:y>
    </cdr:from>
    <cdr:to>
      <cdr:x>0.04917</cdr:x>
      <cdr:y>0.11751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175257" y="432048"/>
          <a:ext cx="223193" cy="19412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>
            <a:lumMod val="60000"/>
            <a:lumOff val="40000"/>
          </a:schemeClr>
        </a:solidFill>
        <a:ln xmlns:a="http://schemas.openxmlformats.org/drawingml/2006/main">
          <a:solidFill>
            <a:schemeClr val="accent4">
              <a:lumMod val="60000"/>
              <a:lumOff val="4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0.04043</cdr:x>
      <cdr:y>0.81081</cdr:y>
    </cdr:from>
    <cdr:to>
      <cdr:x>0.06798</cdr:x>
      <cdr:y>0.84724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327657" y="4320480"/>
          <a:ext cx="223193" cy="19412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3">
            <a:lumMod val="60000"/>
            <a:lumOff val="40000"/>
          </a:schemeClr>
        </a:solidFill>
        <a:ln xmlns:a="http://schemas.openxmlformats.org/drawingml/2006/main">
          <a:solidFill>
            <a:schemeClr val="accent3">
              <a:lumMod val="60000"/>
              <a:lumOff val="4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0.04043</cdr:x>
      <cdr:y>0.87838</cdr:y>
    </cdr:from>
    <cdr:to>
      <cdr:x>0.06798</cdr:x>
      <cdr:y>0.91481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327657" y="4680520"/>
          <a:ext cx="223193" cy="194122"/>
        </a:xfrm>
        <a:prstGeom xmlns:a="http://schemas.openxmlformats.org/drawingml/2006/main" prst="rect">
          <a:avLst/>
        </a:prstGeom>
        <a:solidFill xmlns:a="http://schemas.openxmlformats.org/drawingml/2006/main">
          <a:srgbClr val="CC3300"/>
        </a:solidFill>
        <a:ln xmlns:a="http://schemas.openxmlformats.org/drawingml/2006/main">
          <a:solidFill>
            <a:srgbClr val="CC33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0.06694</cdr:x>
      <cdr:y>0</cdr:y>
    </cdr:from>
    <cdr:to>
      <cdr:x>0.17979</cdr:x>
      <cdr:y>0.1716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542466" y="-105273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техническое</a:t>
          </a:r>
          <a:r>
            <a:rPr lang="ru-RU" sz="1100" dirty="0" smtClean="0"/>
            <a:t> 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0.07143</cdr:x>
      <cdr:y>0.06757</cdr:y>
    </cdr:from>
    <cdr:to>
      <cdr:x>0.18427</cdr:x>
      <cdr:y>0.23917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578808" y="36004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- экономическое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0.07467</cdr:x>
      <cdr:y>0.13514</cdr:y>
    </cdr:from>
    <cdr:to>
      <cdr:x>0.18751</cdr:x>
      <cdr:y>0.30674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605056" y="72008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медицинское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0.07467</cdr:x>
      <cdr:y>0.74324</cdr:y>
    </cdr:from>
    <cdr:to>
      <cdr:x>0.18751</cdr:x>
      <cdr:y>0.91485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605056" y="396044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- гуманитарное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0.08161</cdr:x>
      <cdr:y>0.7973</cdr:y>
    </cdr:from>
    <cdr:to>
      <cdr:x>0.19446</cdr:x>
      <cdr:y>0.9689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661330" y="424847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- юриспруденция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0.0936</cdr:x>
      <cdr:y>0.8284</cdr:y>
    </cdr:from>
    <cdr:to>
      <cdr:x>0.20645</cdr:x>
      <cdr:y>1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758490" y="441419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0.07467</cdr:x>
      <cdr:y>0.86486</cdr:y>
    </cdr:from>
    <cdr:to>
      <cdr:x>0.15775</cdr:x>
      <cdr:y>0.92836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605056" y="4608512"/>
          <a:ext cx="673224" cy="3383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- управление и муниципальная служба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0.79562</cdr:x>
      <cdr:y>0.01762</cdr:y>
    </cdr:from>
    <cdr:to>
      <cdr:x>0.82316</cdr:x>
      <cdr:y>0.05405</cdr:y>
    </cdr:to>
    <cdr:sp macro="" textlink="">
      <cdr:nvSpPr>
        <cdr:cNvPr id="16" name="Прямоугольник 15"/>
        <cdr:cNvSpPr/>
      </cdr:nvSpPr>
      <cdr:spPr>
        <a:xfrm xmlns:a="http://schemas.openxmlformats.org/drawingml/2006/main">
          <a:off x="6447122" y="93910"/>
          <a:ext cx="223193" cy="19412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60000"/>
            <a:lumOff val="40000"/>
          </a:schemeClr>
        </a:solidFill>
        <a:ln xmlns:a="http://schemas.openxmlformats.org/drawingml/2006/main">
          <a:solidFill>
            <a:schemeClr val="accent1">
              <a:lumMod val="60000"/>
              <a:lumOff val="4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0.81945</cdr:x>
      <cdr:y>0</cdr:y>
    </cdr:from>
    <cdr:to>
      <cdr:x>0.9323</cdr:x>
      <cdr:y>0.06757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6640289" y="0"/>
          <a:ext cx="914400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- туризм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0.82169</cdr:x>
      <cdr:y>0.06757</cdr:y>
    </cdr:from>
    <cdr:to>
      <cdr:x>0.93454</cdr:x>
      <cdr:y>0.23917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6658438" y="36004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- торговля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0.75185</cdr:x>
      <cdr:y>0.83784</cdr:y>
    </cdr:from>
    <cdr:to>
      <cdr:x>0.77939</cdr:x>
      <cdr:y>0.87427</cdr:y>
    </cdr:to>
    <cdr:sp macro="" textlink="">
      <cdr:nvSpPr>
        <cdr:cNvPr id="19" name="Прямоугольник 18"/>
        <cdr:cNvSpPr/>
      </cdr:nvSpPr>
      <cdr:spPr>
        <a:xfrm xmlns:a="http://schemas.openxmlformats.org/drawingml/2006/main">
          <a:off x="6092464" y="4464496"/>
          <a:ext cx="223193" cy="194122"/>
        </a:xfrm>
        <a:prstGeom xmlns:a="http://schemas.openxmlformats.org/drawingml/2006/main" prst="rect">
          <a:avLst/>
        </a:prstGeom>
        <a:solidFill xmlns:a="http://schemas.openxmlformats.org/drawingml/2006/main">
          <a:srgbClr val="00B0F0"/>
        </a:solidFill>
        <a:ln xmlns:a="http://schemas.openxmlformats.org/drawingml/2006/main">
          <a:solidFill>
            <a:srgbClr val="00B0F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0.77403</cdr:x>
      <cdr:y>0.81081</cdr:y>
    </cdr:from>
    <cdr:to>
      <cdr:x>0.88687</cdr:x>
      <cdr:y>0.98241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6272209" y="432048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- педагогика </a:t>
          </a:r>
        </a:p>
        <a:p xmlns:a="http://schemas.openxmlformats.org/drawingml/2006/main">
          <a:r>
            <a:rPr lang="ru-RU" sz="1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 и психология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0.74734</cdr:x>
      <cdr:y>0.93243</cdr:y>
    </cdr:from>
    <cdr:to>
      <cdr:x>0.77488</cdr:x>
      <cdr:y>0.96886</cdr:y>
    </cdr:to>
    <cdr:sp macro="" textlink="">
      <cdr:nvSpPr>
        <cdr:cNvPr id="21" name="Прямоугольник 20"/>
        <cdr:cNvSpPr/>
      </cdr:nvSpPr>
      <cdr:spPr>
        <a:xfrm xmlns:a="http://schemas.openxmlformats.org/drawingml/2006/main">
          <a:off x="6055888" y="4968552"/>
          <a:ext cx="223193" cy="194122"/>
        </a:xfrm>
        <a:prstGeom xmlns:a="http://schemas.openxmlformats.org/drawingml/2006/main" prst="rect">
          <a:avLst/>
        </a:prstGeom>
        <a:solidFill xmlns:a="http://schemas.openxmlformats.org/drawingml/2006/main">
          <a:srgbClr val="000066"/>
        </a:solidFill>
        <a:ln xmlns:a="http://schemas.openxmlformats.org/drawingml/2006/main">
          <a:solidFill>
            <a:srgbClr val="000066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0.77502</cdr:x>
      <cdr:y>0.92299</cdr:y>
    </cdr:from>
    <cdr:to>
      <cdr:x>0.84934</cdr:x>
      <cdr:y>1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6280249" y="4918248"/>
          <a:ext cx="602192" cy="4103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0.77502</cdr:x>
      <cdr:y>0.91892</cdr:y>
    </cdr:from>
    <cdr:to>
      <cdr:x>0.88787</cdr:x>
      <cdr:y>0.9689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6280249" y="4896544"/>
          <a:ext cx="914400" cy="2663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- ИКТ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A9D7-9CD8-41BC-B0CB-510313C07A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7826-35F6-45AF-B5AB-3734735C3D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24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A9D7-9CD8-41BC-B0CB-510313C07A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7826-35F6-45AF-B5AB-3734735C3D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53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A9D7-9CD8-41BC-B0CB-510313C07A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7826-35F6-45AF-B5AB-3734735C3D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03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A9D7-9CD8-41BC-B0CB-510313C07A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7826-35F6-45AF-B5AB-3734735C3D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24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A9D7-9CD8-41BC-B0CB-510313C07A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7826-35F6-45AF-B5AB-3734735C3D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24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A9D7-9CD8-41BC-B0CB-510313C07A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7826-35F6-45AF-B5AB-3734735C3D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66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A9D7-9CD8-41BC-B0CB-510313C07A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7826-35F6-45AF-B5AB-3734735C3D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62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A9D7-9CD8-41BC-B0CB-510313C07A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7826-35F6-45AF-B5AB-3734735C3D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0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A9D7-9CD8-41BC-B0CB-510313C07A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7826-35F6-45AF-B5AB-3734735C3D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04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A9D7-9CD8-41BC-B0CB-510313C07A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7826-35F6-45AF-B5AB-3734735C3D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07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A9D7-9CD8-41BC-B0CB-510313C07A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7826-35F6-45AF-B5AB-3734735C3D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71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920" y="0"/>
            <a:ext cx="4541079" cy="3405809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7659756" y="1646237"/>
            <a:ext cx="1484243" cy="17595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96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5.xml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6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e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7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jpe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microsoft.com/office/2007/relationships/hdphoto" Target="../media/hdphoto4.wdp"/><Relationship Id="rId7" Type="http://schemas.openxmlformats.org/officeDocument/2006/relationships/chart" Target="../charts/chart9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8.xml"/><Relationship Id="rId11" Type="http://schemas.openxmlformats.org/officeDocument/2006/relationships/image" Target="../media/image28.png"/><Relationship Id="rId5" Type="http://schemas.microsoft.com/office/2007/relationships/hdphoto" Target="../media/hdphoto3.wdp"/><Relationship Id="rId10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3.xml"/><Relationship Id="rId3" Type="http://schemas.microsoft.com/office/2007/relationships/hdphoto" Target="../media/hdphoto4.wdp"/><Relationship Id="rId7" Type="http://schemas.openxmlformats.org/officeDocument/2006/relationships/chart" Target="../charts/chart1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11.xml"/><Relationship Id="rId11" Type="http://schemas.openxmlformats.org/officeDocument/2006/relationships/image" Target="../media/image31.jpeg"/><Relationship Id="rId5" Type="http://schemas.microsoft.com/office/2007/relationships/hdphoto" Target="../media/hdphoto3.wdp"/><Relationship Id="rId10" Type="http://schemas.openxmlformats.org/officeDocument/2006/relationships/image" Target="../media/image30.jpeg"/><Relationship Id="rId4" Type="http://schemas.openxmlformats.org/officeDocument/2006/relationships/image" Target="../media/image7.png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6.xml"/><Relationship Id="rId3" Type="http://schemas.microsoft.com/office/2007/relationships/hdphoto" Target="../media/hdphoto4.wdp"/><Relationship Id="rId7" Type="http://schemas.openxmlformats.org/officeDocument/2006/relationships/chart" Target="../charts/chart15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14.xml"/><Relationship Id="rId11" Type="http://schemas.openxmlformats.org/officeDocument/2006/relationships/image" Target="../media/image34.png"/><Relationship Id="rId5" Type="http://schemas.microsoft.com/office/2007/relationships/hdphoto" Target="../media/hdphoto3.wdp"/><Relationship Id="rId10" Type="http://schemas.openxmlformats.org/officeDocument/2006/relationships/image" Target="../media/image33.png"/><Relationship Id="rId4" Type="http://schemas.openxmlformats.org/officeDocument/2006/relationships/image" Target="../media/image7.png"/><Relationship Id="rId9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4.wdp"/><Relationship Id="rId7" Type="http://schemas.openxmlformats.org/officeDocument/2006/relationships/image" Target="../media/image3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chart" Target="../charts/chart1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emf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microsoft.com/office/2007/relationships/hdphoto" Target="../media/hdphoto4.wdp"/><Relationship Id="rId7" Type="http://schemas.openxmlformats.org/officeDocument/2006/relationships/image" Target="../media/image4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4.wdp"/><Relationship Id="rId7" Type="http://schemas.openxmlformats.org/officeDocument/2006/relationships/image" Target="../media/image3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jpe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47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jp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microsoft.com/office/2007/relationships/hdphoto" Target="../media/hdphoto7.wdp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9.png"/><Relationship Id="rId7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5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jpe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hdphoto" Target="../media/hdphoto4.wdp"/><Relationship Id="rId7" Type="http://schemas.openxmlformats.org/officeDocument/2006/relationships/image" Target="../media/image5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jpe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5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microsoft.com/office/2007/relationships/hdphoto" Target="../media/hdphoto4.wdp"/><Relationship Id="rId7" Type="http://schemas.openxmlformats.org/officeDocument/2006/relationships/image" Target="../media/image6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jpe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6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jpe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jpe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9.jpeg"/><Relationship Id="rId7" Type="http://schemas.microsoft.com/office/2007/relationships/hdphoto" Target="../media/hdphoto3.wdp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10" Type="http://schemas.openxmlformats.org/officeDocument/2006/relationships/image" Target="../media/image71.jpeg"/><Relationship Id="rId4" Type="http://schemas.openxmlformats.org/officeDocument/2006/relationships/image" Target="../media/image9.png"/><Relationship Id="rId9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jpe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jpe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7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3.jpe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microsoft.com/office/2007/relationships/hdphoto" Target="../media/hdphoto4.wdp"/><Relationship Id="rId7" Type="http://schemas.openxmlformats.org/officeDocument/2006/relationships/image" Target="../media/image7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jpe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4.wdp"/><Relationship Id="rId7" Type="http://schemas.openxmlformats.org/officeDocument/2006/relationships/image" Target="../media/image8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0.jpeg"/><Relationship Id="rId5" Type="http://schemas.microsoft.com/office/2007/relationships/hdphoto" Target="../media/hdphoto3.wdp"/><Relationship Id="rId10" Type="http://schemas.openxmlformats.org/officeDocument/2006/relationships/image" Target="../media/image83.jpeg"/><Relationship Id="rId4" Type="http://schemas.openxmlformats.org/officeDocument/2006/relationships/image" Target="../media/image7.png"/><Relationship Id="rId9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8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4.jpe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8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6.jpe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9.png"/><Relationship Id="rId7" Type="http://schemas.openxmlformats.org/officeDocument/2006/relationships/chart" Target="../charts/chart18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9.png"/><Relationship Id="rId7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4.wdp"/><Relationship Id="rId9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19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microsoft.com/office/2007/relationships/hdphoto" Target="../media/hdphoto4.wdp"/><Relationship Id="rId7" Type="http://schemas.openxmlformats.org/officeDocument/2006/relationships/diagramLayout" Target="../diagrams/layout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diagramData" Target="../diagrams/data2.xml"/><Relationship Id="rId5" Type="http://schemas.microsoft.com/office/2007/relationships/hdphoto" Target="../media/hdphoto3.wdp"/><Relationship Id="rId10" Type="http://schemas.microsoft.com/office/2007/relationships/diagramDrawing" Target="../diagrams/drawing2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microsoft.com/office/2007/relationships/hdphoto" Target="../media/hdphoto4.wdp"/><Relationship Id="rId7" Type="http://schemas.openxmlformats.org/officeDocument/2006/relationships/diagramLayout" Target="../diagrams/layout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diagramData" Target="../diagrams/data3.xml"/><Relationship Id="rId5" Type="http://schemas.microsoft.com/office/2007/relationships/hdphoto" Target="../media/hdphoto3.wdp"/><Relationship Id="rId10" Type="http://schemas.microsoft.com/office/2007/relationships/diagramDrawing" Target="../diagrams/drawing3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microsoft.com/office/2007/relationships/hdphoto" Target="../media/hdphoto4.wdp"/><Relationship Id="rId7" Type="http://schemas.openxmlformats.org/officeDocument/2006/relationships/diagramLayout" Target="../diagrams/layout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diagramData" Target="../diagrams/data4.xml"/><Relationship Id="rId5" Type="http://schemas.microsoft.com/office/2007/relationships/hdphoto" Target="../media/hdphoto3.wdp"/><Relationship Id="rId10" Type="http://schemas.microsoft.com/office/2007/relationships/diagramDrawing" Target="../diagrams/drawing4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4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chart" Target="../charts/chart20.xml"/><Relationship Id="rId7" Type="http://schemas.microsoft.com/office/2007/relationships/hdphoto" Target="../media/hdphoto3.wdp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microsoft.com/office/2007/relationships/hdphoto" Target="../media/hdphoto11.wdp"/><Relationship Id="rId18" Type="http://schemas.openxmlformats.org/officeDocument/2006/relationships/image" Target="../media/image101.png"/><Relationship Id="rId3" Type="http://schemas.microsoft.com/office/2007/relationships/hdphoto" Target="../media/hdphoto4.wdp"/><Relationship Id="rId21" Type="http://schemas.openxmlformats.org/officeDocument/2006/relationships/image" Target="../media/image103.png"/><Relationship Id="rId7" Type="http://schemas.openxmlformats.org/officeDocument/2006/relationships/image" Target="../media/image93.jpeg"/><Relationship Id="rId12" Type="http://schemas.openxmlformats.org/officeDocument/2006/relationships/image" Target="../media/image97.png"/><Relationship Id="rId17" Type="http://schemas.microsoft.com/office/2007/relationships/hdphoto" Target="../media/hdphoto12.wdp"/><Relationship Id="rId2" Type="http://schemas.openxmlformats.org/officeDocument/2006/relationships/image" Target="../media/image9.png"/><Relationship Id="rId16" Type="http://schemas.openxmlformats.org/officeDocument/2006/relationships/image" Target="../media/image100.png"/><Relationship Id="rId20" Type="http://schemas.openxmlformats.org/officeDocument/2006/relationships/image" Target="../media/image10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2.jpeg"/><Relationship Id="rId11" Type="http://schemas.openxmlformats.org/officeDocument/2006/relationships/image" Target="../media/image96.jpeg"/><Relationship Id="rId24" Type="http://schemas.microsoft.com/office/2007/relationships/hdphoto" Target="../media/hdphoto15.wdp"/><Relationship Id="rId5" Type="http://schemas.microsoft.com/office/2007/relationships/hdphoto" Target="../media/hdphoto3.wdp"/><Relationship Id="rId15" Type="http://schemas.openxmlformats.org/officeDocument/2006/relationships/image" Target="../media/image99.png"/><Relationship Id="rId23" Type="http://schemas.openxmlformats.org/officeDocument/2006/relationships/image" Target="../media/image104.png"/><Relationship Id="rId10" Type="http://schemas.openxmlformats.org/officeDocument/2006/relationships/image" Target="../media/image95.jpeg"/><Relationship Id="rId19" Type="http://schemas.microsoft.com/office/2007/relationships/hdphoto" Target="../media/hdphoto13.wdp"/><Relationship Id="rId4" Type="http://schemas.openxmlformats.org/officeDocument/2006/relationships/image" Target="../media/image7.png"/><Relationship Id="rId9" Type="http://schemas.microsoft.com/office/2007/relationships/hdphoto" Target="../media/hdphoto10.wdp"/><Relationship Id="rId14" Type="http://schemas.openxmlformats.org/officeDocument/2006/relationships/image" Target="../media/image98.jpeg"/><Relationship Id="rId22" Type="http://schemas.microsoft.com/office/2007/relationships/hdphoto" Target="../media/hdphoto14.wdp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microsoft.com/office/2007/relationships/hdphoto" Target="../media/hdphoto4.wdp"/><Relationship Id="rId7" Type="http://schemas.openxmlformats.org/officeDocument/2006/relationships/image" Target="../media/image10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5.jpe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108.jpe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9.emf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0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1.jpe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3.jpe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6.jpe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microsoft.com/office/2007/relationships/hdphoto" Target="../media/hdphoto4.wdp"/><Relationship Id="rId7" Type="http://schemas.openxmlformats.org/officeDocument/2006/relationships/chart" Target="../charts/chart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1.xml"/><Relationship Id="rId5" Type="http://schemas.microsoft.com/office/2007/relationships/hdphoto" Target="../media/hdphoto3.wdp"/><Relationship Id="rId10" Type="http://schemas.openxmlformats.org/officeDocument/2006/relationships/image" Target="../media/image20.jpeg"/><Relationship Id="rId4" Type="http://schemas.openxmlformats.org/officeDocument/2006/relationships/image" Target="../media/image7.pn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4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Y:\Сафонова Т.В. (ЦРО)\zastavka_1_na_fotorya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79" y="4552"/>
            <a:ext cx="91291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nasledie-sela.ru/media/district_herbs/%D0%93%D0%B5%D1%80%D0%B1_%D0%9A%D0%BE%D0%B2%D1%80%D0%BE%D0%B2%D1%81%D0%BA%D0%BE%D0%B3%D0%BE_%D1%80-%D0%BD%D0%B0_%D1%86%D0%B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187" l="11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2653"/>
            <a:ext cx="864096" cy="96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79227"/>
            <a:ext cx="1084703" cy="77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apt68.ru/wp-content/uploads/2019/05/np_obraz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8640"/>
            <a:ext cx="1143849" cy="139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07504" y="5157192"/>
            <a:ext cx="3473496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16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Начальник управления образования администрации Ковровского района</a:t>
            </a:r>
          </a:p>
          <a:p>
            <a:pPr algn="ctr"/>
            <a:endParaRPr lang="ru-RU" altLang="ru-RU" sz="1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1600" b="1" dirty="0" smtClean="0">
                <a:solidFill>
                  <a:srgbClr val="C00000"/>
                </a:solidFill>
                <a:latin typeface="Bookman Old Style" pitchFamily="18" charset="0"/>
                <a:cs typeface="Times New Roman" pitchFamily="18" charset="0"/>
              </a:rPr>
              <a:t>Ирина </a:t>
            </a:r>
            <a:r>
              <a:rPr lang="ru-RU" altLang="ru-RU" sz="1600" b="1" dirty="0" smtClean="0">
                <a:solidFill>
                  <a:srgbClr val="C00000"/>
                </a:solidFill>
                <a:latin typeface="Bookman Old Style" pitchFamily="18" charset="0"/>
                <a:cs typeface="Times New Roman" pitchFamily="18" charset="0"/>
              </a:rPr>
              <a:t>Евгеньевна Медведева</a:t>
            </a:r>
            <a:endParaRPr lang="ru-RU" altLang="ru-RU" sz="1600" b="1" dirty="0">
              <a:solidFill>
                <a:srgbClr val="C00000"/>
              </a:solidFill>
              <a:latin typeface="Bookman Old Style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53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497763"/>
              </p:ext>
            </p:extLst>
          </p:nvPr>
        </p:nvGraphicFramePr>
        <p:xfrm>
          <a:off x="155575" y="836711"/>
          <a:ext cx="8808913" cy="578950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{22838BEF-8BB2-4498-84A7-C5851F593DF1}</a:tableStyleId>
              </a:tblPr>
              <a:tblGrid>
                <a:gridCol w="1536105"/>
                <a:gridCol w="1224136"/>
                <a:gridCol w="1728192"/>
                <a:gridCol w="1440160"/>
                <a:gridCol w="1368152"/>
                <a:gridCol w="1512168"/>
              </a:tblGrid>
              <a:tr h="7979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МБОУ</a:t>
                      </a:r>
                      <a:endParaRPr lang="ru-RU" sz="20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Химия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  чел.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Обществознание</a:t>
                      </a:r>
                      <a:endParaRPr lang="ru-RU" sz="16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19  </a:t>
                      </a: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чел.</a:t>
                      </a:r>
                      <a:endParaRPr lang="ru-RU" sz="16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Английский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язык</a:t>
                      </a:r>
                      <a:endParaRPr lang="ru-RU" sz="16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 </a:t>
                      </a:r>
                      <a:r>
                        <a:rPr lang="ru-RU" sz="16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  </a:t>
                      </a:r>
                      <a:r>
                        <a:rPr lang="ru-RU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чел.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Биология</a:t>
                      </a:r>
                      <a:endParaRPr lang="ru-RU" sz="16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  </a:t>
                      </a:r>
                      <a:r>
                        <a:rPr lang="ru-RU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чел.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Информатика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 </a:t>
                      </a:r>
                      <a:r>
                        <a:rPr lang="ru-RU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ИКТ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  </a:t>
                      </a:r>
                      <a:r>
                        <a:rPr lang="ru-RU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чел.</a:t>
                      </a:r>
                    </a:p>
                  </a:txBody>
                  <a:tcPr marL="68580" marR="68580" marT="0" marB="0"/>
                </a:tc>
              </a:tr>
              <a:tr h="64222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Мелеховская СОШ № 1 </a:t>
                      </a:r>
                      <a:endParaRPr lang="ru-RU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47,9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61,7</a:t>
                      </a:r>
                      <a:endParaRPr lang="ru-RU" sz="14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4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55</a:t>
                      </a:r>
                      <a:endParaRPr lang="ru-RU" sz="14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74542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Малыгинская СОШ</a:t>
                      </a:r>
                      <a:endParaRPr lang="ru-RU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65</a:t>
                      </a:r>
                      <a:endParaRPr lang="ru-RU" sz="14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59,8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64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63</a:t>
                      </a:r>
                      <a:endParaRPr lang="ru-RU" sz="14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4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8426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Иваново – </a:t>
                      </a:r>
                      <a:r>
                        <a:rPr lang="ru-RU" sz="16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Эсинская</a:t>
                      </a: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СОШ</a:t>
                      </a:r>
                      <a:endParaRPr lang="ru-RU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31,7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43,5</a:t>
                      </a:r>
                      <a:endParaRPr lang="ru-RU" sz="14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i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46</a:t>
                      </a:r>
                      <a:endParaRPr lang="ru-RU" sz="14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8601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Красно-октябрьская СОШ </a:t>
                      </a:r>
                      <a:endParaRPr lang="ru-RU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  <a:endParaRPr lang="ru-RU" sz="14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i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83</a:t>
                      </a:r>
                      <a:endParaRPr lang="ru-RU" sz="14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i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93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34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6121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Новопоселков-ская</a:t>
                      </a:r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СОШ</a:t>
                      </a:r>
                      <a:endParaRPr lang="ru-RU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77</a:t>
                      </a:r>
                      <a:endParaRPr lang="ru-RU" sz="14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4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4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54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05088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 преодолели минимальный порог</a:t>
                      </a:r>
                    </a:p>
                  </a:txBody>
                  <a:tcPr marL="48789" marR="487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Min</a:t>
                      </a:r>
                      <a:r>
                        <a:rPr lang="ru-RU" sz="1600" b="1" u="sng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36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sng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Min</a:t>
                      </a:r>
                      <a:r>
                        <a:rPr lang="ru-RU" sz="1600" b="1" u="sng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42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sng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Min  22</a:t>
                      </a:r>
                      <a:endParaRPr lang="ru-RU" sz="14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sng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4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Min</a:t>
                      </a:r>
                      <a:r>
                        <a:rPr lang="ru-RU" sz="1600" b="1" u="sng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36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sng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Min</a:t>
                      </a:r>
                      <a:r>
                        <a:rPr lang="ru-RU" sz="1600" b="1" u="sng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40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sng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149123" y="86102"/>
            <a:ext cx="6408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СРЕДНИЙ БАЛЛ ЕГЭ</a:t>
            </a: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64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673865"/>
              </p:ext>
            </p:extLst>
          </p:nvPr>
        </p:nvGraphicFramePr>
        <p:xfrm>
          <a:off x="-6215" y="702989"/>
          <a:ext cx="9113424" cy="5137512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3037808"/>
                <a:gridCol w="3037808"/>
                <a:gridCol w="3037808"/>
              </a:tblGrid>
              <a:tr h="8105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2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2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</a:tr>
              <a:tr h="4052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052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 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профиль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4052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Английский язык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052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052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География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4052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 и ИКТ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4052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Литература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12,5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052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052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История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052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2493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Химия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149123" y="86102"/>
            <a:ext cx="64087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Доля выпускников, получивших по предметам ЕГЭ 80 баллов и более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868144" y="6021288"/>
            <a:ext cx="288032" cy="2160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868144" y="6373462"/>
            <a:ext cx="288032" cy="21602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228184" y="5944634"/>
            <a:ext cx="2334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показателя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59854" y="6253342"/>
            <a:ext cx="2438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показателя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00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олилиния 14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725000" cy="51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8249" y="33668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altLang="ru-RU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Количество школ </a:t>
            </a:r>
            <a:r>
              <a:rPr lang="ru-RU" altLang="ru-RU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муниципалитетов области</a:t>
            </a:r>
            <a:r>
              <a:rPr lang="ru-RU" altLang="ru-RU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, выпускники которых не смогли сдать </a:t>
            </a:r>
            <a:r>
              <a:rPr lang="ru-RU" altLang="ru-RU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обязательные </a:t>
            </a:r>
            <a:r>
              <a:rPr lang="ru-RU" altLang="ru-RU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предметы</a:t>
            </a: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951342238"/>
              </p:ext>
            </p:extLst>
          </p:nvPr>
        </p:nvGraphicFramePr>
        <p:xfrm>
          <a:off x="764278" y="836712"/>
          <a:ext cx="6640289" cy="5378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AutoShape 4" descr="https://storydestination.com/wp-content/uploads/2011/08/stickman_question_mark_thinking_pc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storydestination.com/wp-content/uploads/2011/08/stickman_question_mark_thinking_pc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09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obrkovrr.ru/upload/image/file/-/5_(15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88757"/>
            <a:ext cx="8887781" cy="5204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971600" y="154075"/>
            <a:ext cx="6408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ВЫПУСКНИКИ – МЕДАЛИСТЫ - 2019</a:t>
            </a:r>
          </a:p>
          <a:p>
            <a:pPr algn="ctr"/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07975" y="5193250"/>
            <a:ext cx="8368481" cy="1234469"/>
          </a:xfrm>
          <a:prstGeom prst="roundRect">
            <a:avLst/>
          </a:prstGeom>
          <a:solidFill>
            <a:srgbClr val="174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43621" y="5205485"/>
            <a:ext cx="80567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Ильина Виктория (МБОУ «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Новопоселковская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СОШ им. И.В.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Першутова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Сидорова Диана (МБОУ «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Малыгинская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СОШ»)</a:t>
            </a:r>
          </a:p>
          <a:p>
            <a:pPr algn="ctr"/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Никонорова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Анастасия (МБОУ «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Краснооктябрьская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СОШ»)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Федорова Татьяна (МБОУ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Краснооктябрьская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СОШ»)</a:t>
            </a:r>
          </a:p>
        </p:txBody>
      </p:sp>
    </p:spTree>
    <p:extLst>
      <p:ext uri="{BB962C8B-B14F-4D97-AF65-F5344CB8AC3E}">
        <p14:creationId xmlns:p14="http://schemas.microsoft.com/office/powerpoint/2010/main" val="117931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s://tvoy.center/wp-content/uploads/2018/06/331949a94dbd37c4f8cd3366f8613e6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936" y="1188776"/>
            <a:ext cx="6547802" cy="4688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3050"/>
          <p:cNvSpPr>
            <a:spLocks noChangeArrowheads="1"/>
          </p:cNvSpPr>
          <p:nvPr/>
        </p:nvSpPr>
        <p:spPr bwMode="auto">
          <a:xfrm rot="18828638">
            <a:off x="147841" y="4459073"/>
            <a:ext cx="1820382" cy="1856630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0000">
                <a:srgbClr val="00B0F0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dirty="0">
              <a:solidFill>
                <a:srgbClr val="000099"/>
              </a:solidFill>
              <a:ea typeface="Gulim" pitchFamily="34" charset="-127"/>
              <a:sym typeface="Gulim" pitchFamily="34" charset="-127"/>
            </a:endParaRPr>
          </a:p>
          <a:p>
            <a:endParaRPr lang="en-US" dirty="0">
              <a:solidFill>
                <a:srgbClr val="000099"/>
              </a:solidFill>
              <a:ea typeface="Gulim" pitchFamily="34" charset="-127"/>
              <a:sym typeface="Gulim" pitchFamily="34" charset="-127"/>
            </a:endParaRPr>
          </a:p>
        </p:txBody>
      </p:sp>
      <p:sp>
        <p:nvSpPr>
          <p:cNvPr id="15" name="Oval 3050"/>
          <p:cNvSpPr>
            <a:spLocks noChangeArrowheads="1"/>
          </p:cNvSpPr>
          <p:nvPr/>
        </p:nvSpPr>
        <p:spPr bwMode="auto">
          <a:xfrm rot="18828638">
            <a:off x="6682999" y="1169919"/>
            <a:ext cx="1906297" cy="1834735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rgbClr val="FFC000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3500000" scaled="1"/>
            <a:tileRect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dirty="0">
              <a:solidFill>
                <a:srgbClr val="000099"/>
              </a:solidFill>
              <a:ea typeface="Gulim" pitchFamily="34" charset="-127"/>
              <a:sym typeface="Gulim" pitchFamily="34" charset="-127"/>
            </a:endParaRPr>
          </a:p>
          <a:p>
            <a:endParaRPr lang="en-US" dirty="0">
              <a:solidFill>
                <a:srgbClr val="000099"/>
              </a:solidFill>
              <a:ea typeface="Gulim" pitchFamily="34" charset="-127"/>
              <a:sym typeface="Gulim" pitchFamily="34" charset="-127"/>
            </a:endParaRPr>
          </a:p>
        </p:txBody>
      </p:sp>
      <p:sp>
        <p:nvSpPr>
          <p:cNvPr id="16" name="Oval 3050"/>
          <p:cNvSpPr>
            <a:spLocks noChangeArrowheads="1"/>
          </p:cNvSpPr>
          <p:nvPr/>
        </p:nvSpPr>
        <p:spPr bwMode="auto">
          <a:xfrm rot="18828638">
            <a:off x="6669769" y="4587959"/>
            <a:ext cx="1889281" cy="1910181"/>
          </a:xfrm>
          <a:prstGeom prst="ellipse">
            <a:avLst/>
          </a:prstGeom>
          <a:gradFill flip="none" rotWithShape="1">
            <a:gsLst>
              <a:gs pos="0">
                <a:srgbClr val="858A8B">
                  <a:tint val="66000"/>
                  <a:satMod val="160000"/>
                </a:srgbClr>
              </a:gs>
              <a:gs pos="50000">
                <a:srgbClr val="858A8B">
                  <a:tint val="44500"/>
                  <a:satMod val="160000"/>
                </a:srgbClr>
              </a:gs>
              <a:gs pos="100000">
                <a:srgbClr val="858A8B">
                  <a:tint val="23500"/>
                  <a:satMod val="160000"/>
                </a:srgbClr>
              </a:gs>
            </a:gsLst>
            <a:lin ang="8100000" scaled="1"/>
            <a:tileRect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dirty="0">
              <a:solidFill>
                <a:srgbClr val="000099"/>
              </a:solidFill>
              <a:ea typeface="Gulim" pitchFamily="34" charset="-127"/>
              <a:sym typeface="Gulim" pitchFamily="34" charset="-127"/>
            </a:endParaRPr>
          </a:p>
          <a:p>
            <a:endParaRPr lang="en-US" dirty="0">
              <a:solidFill>
                <a:srgbClr val="000099"/>
              </a:solidFill>
              <a:ea typeface="Gulim" pitchFamily="34" charset="-127"/>
              <a:sym typeface="Gulim" pitchFamily="34" charset="-127"/>
            </a:endParaRPr>
          </a:p>
        </p:txBody>
      </p:sp>
      <p:sp>
        <p:nvSpPr>
          <p:cNvPr id="17" name="Oval 3050"/>
          <p:cNvSpPr>
            <a:spLocks noChangeArrowheads="1"/>
          </p:cNvSpPr>
          <p:nvPr/>
        </p:nvSpPr>
        <p:spPr bwMode="auto">
          <a:xfrm rot="18828638">
            <a:off x="238732" y="1099760"/>
            <a:ext cx="1798805" cy="1729464"/>
          </a:xfrm>
          <a:prstGeom prst="ellipse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0" scaled="1"/>
            <a:tileRect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dirty="0">
              <a:solidFill>
                <a:srgbClr val="000099"/>
              </a:solidFill>
              <a:ea typeface="Gulim" pitchFamily="34" charset="-127"/>
              <a:sym typeface="Gulim" pitchFamily="34" charset="-127"/>
            </a:endParaRPr>
          </a:p>
          <a:p>
            <a:endParaRPr lang="en-US" dirty="0">
              <a:solidFill>
                <a:srgbClr val="000099"/>
              </a:solidFill>
              <a:ea typeface="Gulim" pitchFamily="34" charset="-127"/>
              <a:sym typeface="Gulim" pitchFamily="34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96698" y="819444"/>
            <a:ext cx="1888210" cy="369332"/>
          </a:xfrm>
          <a:prstGeom prst="rect">
            <a:avLst/>
          </a:prstGeom>
          <a:solidFill>
            <a:schemeClr val="bg1"/>
          </a:solidFill>
          <a:effectLst>
            <a:softEdge rad="317500"/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</a:t>
            </a:r>
            <a:endParaRPr lang="ru-RU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71600" y="154075"/>
            <a:ext cx="6408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БАЛЛЫ ЕГЭ  МЕДАЛИСТОВ - 2019</a:t>
            </a:r>
          </a:p>
          <a:p>
            <a:pPr algn="ctr"/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80634" y="6188421"/>
            <a:ext cx="2234907" cy="369332"/>
          </a:xfrm>
          <a:prstGeom prst="rect">
            <a:avLst/>
          </a:prstGeom>
          <a:solidFill>
            <a:schemeClr val="bg1"/>
          </a:solidFill>
          <a:effectLst>
            <a:softEdge rad="317500"/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МИНИМАЛЬНЫЙ</a:t>
            </a:r>
            <a:endParaRPr lang="ru-RU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1282" y="764392"/>
            <a:ext cx="2088072" cy="369332"/>
          </a:xfrm>
          <a:prstGeom prst="rect">
            <a:avLst/>
          </a:prstGeom>
          <a:solidFill>
            <a:schemeClr val="bg1"/>
          </a:solidFill>
          <a:effectLst>
            <a:softEdge rad="317500"/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</a:t>
            </a:r>
            <a:endParaRPr lang="ru-RU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6375" y="6200508"/>
            <a:ext cx="5209760" cy="369332"/>
          </a:xfrm>
          <a:prstGeom prst="rect">
            <a:avLst/>
          </a:prstGeom>
          <a:solidFill>
            <a:schemeClr val="bg1"/>
          </a:solidFill>
          <a:effectLst>
            <a:softEdge rad="317500"/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МАКСИМАЛЬНЫЙ                       средний балл</a:t>
            </a:r>
            <a:endParaRPr lang="ru-RU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6647" y="1122453"/>
            <a:ext cx="18910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900" b="1" dirty="0" smtClean="0">
                <a:solidFill>
                  <a:srgbClr val="000099"/>
                </a:solidFill>
              </a:rPr>
              <a:t>  </a:t>
            </a:r>
            <a:r>
              <a:rPr lang="ru-RU" sz="5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85 -</a:t>
            </a:r>
          </a:p>
          <a:p>
            <a:pPr algn="ctr"/>
            <a:r>
              <a:rPr lang="ru-RU" sz="5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</a:t>
            </a:r>
            <a:endParaRPr lang="ru-RU" sz="5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80634" y="1579454"/>
            <a:ext cx="1891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900" b="1" dirty="0" smtClean="0">
                <a:solidFill>
                  <a:srgbClr val="000099"/>
                </a:solidFill>
              </a:rPr>
              <a:t>  </a:t>
            </a:r>
            <a:r>
              <a:rPr lang="ru-RU" sz="6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  <a:endParaRPr lang="ru-RU" sz="6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28972" y="5002717"/>
            <a:ext cx="1891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900" b="1" dirty="0" smtClean="0">
                <a:solidFill>
                  <a:srgbClr val="000099"/>
                </a:solidFill>
              </a:rPr>
              <a:t>  </a:t>
            </a:r>
            <a:r>
              <a:rPr lang="ru-RU" sz="6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71,5</a:t>
            </a:r>
            <a:endParaRPr lang="ru-RU" sz="6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78897" y="4861608"/>
            <a:ext cx="1891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900" b="1" dirty="0" smtClean="0">
                <a:solidFill>
                  <a:srgbClr val="000099"/>
                </a:solidFill>
              </a:rPr>
              <a:t>  </a:t>
            </a:r>
            <a:r>
              <a:rPr lang="ru-RU" sz="6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  <a:endParaRPr lang="ru-RU" sz="6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72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960317"/>
              </p:ext>
            </p:extLst>
          </p:nvPr>
        </p:nvGraphicFramePr>
        <p:xfrm>
          <a:off x="30576" y="767705"/>
          <a:ext cx="8880921" cy="5494675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1703167"/>
                <a:gridCol w="2190185"/>
                <a:gridCol w="2711801"/>
                <a:gridCol w="2275768"/>
              </a:tblGrid>
              <a:tr h="1125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Никонорова</a:t>
                      </a: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Анастасия Андреевна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Санкт-Петербург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Российский государственный педагогический университет имени Герцена </a:t>
                      </a:r>
                      <a:endParaRPr lang="ru-RU" sz="1600" b="0" dirty="0" smtClean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Психология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МБОУ «Краснооктябрьская СОШ»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125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Фёдорова Татьяна Сергеевна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Владимир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Владимирский государственный университет имени Столетовых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Торговое дело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МБОУ «Краснооктябрьская СОШ»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5751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Ильина Виктория Сергеевна</a:t>
                      </a:r>
                      <a:endParaRPr lang="ru-RU" sz="16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Москва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Российский национальный исследовательский медицинский университет имени </a:t>
                      </a:r>
                      <a:r>
                        <a:rPr lang="ru-RU" sz="1600" b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Н.И.Пирогова</a:t>
                      </a:r>
                      <a:endParaRPr lang="ru-RU" sz="16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Фармацевт-провизор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МБОУ «Новопоселковская СОШ имени </a:t>
                      </a:r>
                      <a:r>
                        <a:rPr lang="ru-RU" sz="16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И.В.Першутова</a:t>
                      </a: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5751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Сидорова Диана Владимировна</a:t>
                      </a:r>
                      <a:endParaRPr lang="ru-RU" sz="16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г. Владимир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Владимирский государственный университет имени Столетовых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Факультет международных отношений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МБОУ «Малыгинская СОШ»</a:t>
                      </a:r>
                      <a:endParaRPr lang="ru-RU" sz="18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949203" y="0"/>
            <a:ext cx="64087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ГЕОГРАФИЯ ПОСТУПЛЕНИЯ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МЕДАЛИСТОВ - 2019</a:t>
            </a:r>
          </a:p>
          <a:p>
            <a:pPr algn="ctr"/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3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-66453"/>
            <a:ext cx="6408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ВЫБОР ЭКЗАМЕНОВ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 УЧЕБНЫМ ПРЕДМЕТАМ </a:t>
            </a: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053203044"/>
              </p:ext>
            </p:extLst>
          </p:nvPr>
        </p:nvGraphicFramePr>
        <p:xfrm>
          <a:off x="0" y="930915"/>
          <a:ext cx="9143999" cy="5675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26909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77328" y="-13148"/>
            <a:ext cx="64087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ДОЛЯ ОБУЧАЮЩИХСЯ, ПРЕОДОЛЕВШИХ МИНИМАЛЬНЫЙ ПОРОГ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http://1haber.com.tr/images/haberler/enflasyon-dususte-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" y="908720"/>
            <a:ext cx="7962208" cy="549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school24.edummr.ru/wp-content/uploads/2017/10/obschag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r="9998"/>
          <a:stretch/>
        </p:blipFill>
        <p:spPr bwMode="auto">
          <a:xfrm>
            <a:off x="4788024" y="908720"/>
            <a:ext cx="3959353" cy="21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0174" y="780160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89%</a:t>
            </a:r>
            <a:endParaRPr lang="ru-RU" sz="4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97844" y="4437112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69%</a:t>
            </a:r>
            <a:endParaRPr lang="ru-RU" sz="4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0738" y="5358953"/>
            <a:ext cx="1496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2018 г.</a:t>
            </a:r>
            <a:endParaRPr lang="ru-RU" sz="36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20272" y="5649012"/>
            <a:ext cx="1496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2019 г.</a:t>
            </a:r>
            <a:endParaRPr lang="ru-RU" sz="36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22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-66453"/>
            <a:ext cx="6408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ВЫБОР ЭКЗАМЕНОВ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 УЧЕБНЫМ ПРЕДМЕТАМ (%) </a:t>
            </a: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180349165"/>
              </p:ext>
            </p:extLst>
          </p:nvPr>
        </p:nvGraphicFramePr>
        <p:xfrm>
          <a:off x="0" y="930915"/>
          <a:ext cx="9143999" cy="5675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84989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115616" y="160337"/>
            <a:ext cx="6408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СРЕДНИЙ БАЛЛ ОГЭ  - 2019</a:t>
            </a:r>
          </a:p>
          <a:p>
            <a:pPr algn="ctr"/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377228"/>
              </p:ext>
            </p:extLst>
          </p:nvPr>
        </p:nvGraphicFramePr>
        <p:xfrm>
          <a:off x="30576" y="764462"/>
          <a:ext cx="7493752" cy="5687376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2721509"/>
                <a:gridCol w="1819777"/>
                <a:gridCol w="1246596"/>
                <a:gridCol w="1705870"/>
              </a:tblGrid>
              <a:tr h="35546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предмет</a:t>
                      </a:r>
                      <a:endParaRPr lang="ru-RU" sz="1200" dirty="0"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Средний балл</a:t>
                      </a:r>
                      <a:endParaRPr lang="ru-RU" sz="1200" dirty="0"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21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область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район </a:t>
                      </a:r>
                      <a:endParaRPr lang="ru-RU" sz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район 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/>
                </a:tc>
              </a:tr>
              <a:tr h="3554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русский язык</a:t>
                      </a:r>
                      <a:endParaRPr lang="ru-RU" sz="1200" dirty="0"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3,7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554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математика</a:t>
                      </a:r>
                      <a:endParaRPr lang="ru-RU" sz="1200" dirty="0"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3,4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3,4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>
                    <a:solidFill>
                      <a:schemeClr val="bg1"/>
                    </a:solidFill>
                  </a:tcPr>
                </a:tc>
              </a:tr>
              <a:tr h="3554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литература</a:t>
                      </a:r>
                      <a:endParaRPr lang="ru-RU" sz="1200" dirty="0"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4,6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554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физика</a:t>
                      </a:r>
                      <a:endParaRPr lang="ru-RU" sz="1200" dirty="0"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3,8</a:t>
                      </a:r>
                      <a:endParaRPr lang="ru-RU" sz="1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3,2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554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информатика</a:t>
                      </a:r>
                      <a:endParaRPr lang="ru-RU" sz="1200" dirty="0"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3,7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>
                    <a:solidFill>
                      <a:schemeClr val="bg1"/>
                    </a:solidFill>
                  </a:tcPr>
                </a:tc>
              </a:tr>
              <a:tr h="3554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обществознание</a:t>
                      </a:r>
                      <a:endParaRPr lang="ru-RU" sz="1200" dirty="0"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3,4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554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биология</a:t>
                      </a:r>
                      <a:endParaRPr lang="ru-RU" sz="1200" dirty="0"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3,4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>
                    <a:solidFill>
                      <a:schemeClr val="bg1"/>
                    </a:solidFill>
                  </a:tcPr>
                </a:tc>
              </a:tr>
              <a:tr h="3554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химия</a:t>
                      </a:r>
                      <a:endParaRPr lang="ru-RU" sz="1200" dirty="0"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  <a:endParaRPr lang="ru-RU" sz="1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3,96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554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английский язык</a:t>
                      </a:r>
                      <a:endParaRPr lang="ru-RU" sz="1200" dirty="0"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lang="ru-RU" sz="1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554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история</a:t>
                      </a:r>
                      <a:endParaRPr lang="ru-RU" sz="1200" dirty="0"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  <a:endParaRPr lang="ru-RU" sz="1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3,8</a:t>
                      </a:r>
                      <a:endParaRPr lang="ru-RU" sz="1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554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география</a:t>
                      </a:r>
                      <a:endParaRPr lang="ru-RU" sz="1200" dirty="0"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  <a:endParaRPr lang="ru-RU" sz="1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  <a:endParaRPr lang="ru-RU" sz="12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3,53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752" marR="57752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7656653" y="3392126"/>
            <a:ext cx="216024" cy="2160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646775" y="4040198"/>
            <a:ext cx="236926" cy="21602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7894953" y="3284984"/>
            <a:ext cx="1247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94953" y="3939323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показателя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82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3794">
            <a:off x="7247213" y="122066"/>
            <a:ext cx="1843113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43203" y="1127513"/>
            <a:ext cx="4217159" cy="26161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15801" y="4149080"/>
            <a:ext cx="427196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Указ  Президента РФ </a:t>
            </a:r>
            <a:endParaRPr lang="ru-RU" altLang="ru-RU" sz="20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 мая 2018 года №204 </a:t>
            </a:r>
            <a:endParaRPr lang="ru-RU" altLang="ru-RU" sz="20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 национальных целях и стратегических задачах развития Российской Федерации на период до 2024 года»  </a:t>
            </a: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4716016" y="1124744"/>
            <a:ext cx="4071966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alt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глобальной конкурентоспособности российского образования, вхождение Российской Федерации в число 10 ведущих стран мира по качеству общего образования; воспитание гармонично развитой и социально ответственной личности на    основе духовно-нравственных ценностей народов Российской Федерации, исторических и национально-культурных традиций» </a:t>
            </a:r>
          </a:p>
          <a:p>
            <a:pPr algn="r">
              <a:defRPr/>
            </a:pPr>
            <a:r>
              <a:rPr lang="ru-RU" altLang="ru-RU" b="1" i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В.В.Путин </a:t>
            </a:r>
          </a:p>
        </p:txBody>
      </p:sp>
    </p:spTree>
    <p:extLst>
      <p:ext uri="{BB962C8B-B14F-4D97-AF65-F5344CB8AC3E}">
        <p14:creationId xmlns:p14="http://schemas.microsoft.com/office/powerpoint/2010/main" val="79012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971600" y="154075"/>
            <a:ext cx="6408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ВЫБОР ПРЕДМЕТОВ ОГЭ</a:t>
            </a:r>
          </a:p>
          <a:p>
            <a:pPr algn="ctr"/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152700279"/>
              </p:ext>
            </p:extLst>
          </p:nvPr>
        </p:nvGraphicFramePr>
        <p:xfrm>
          <a:off x="4355976" y="2636912"/>
          <a:ext cx="4478145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1946189975"/>
              </p:ext>
            </p:extLst>
          </p:nvPr>
        </p:nvGraphicFramePr>
        <p:xfrm>
          <a:off x="251521" y="4077072"/>
          <a:ext cx="4968552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1199425500"/>
              </p:ext>
            </p:extLst>
          </p:nvPr>
        </p:nvGraphicFramePr>
        <p:xfrm>
          <a:off x="155575" y="836712"/>
          <a:ext cx="4973817" cy="2223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1266" name="Picture 2" descr="https://pbs.twimg.com/media/D8doPLvWwAAimka.jpg:lar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574" y="757864"/>
            <a:ext cx="2813089" cy="210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ds03.infourok.ru/uploads/ex/0aa8/00019147-30283f34/5/hello_html_475274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864249"/>
            <a:ext cx="1440160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Похожее изображение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16231" y="4653136"/>
            <a:ext cx="1772485" cy="1515434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307975" y="3251840"/>
            <a:ext cx="231577" cy="21602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575032" y="3160518"/>
            <a:ext cx="1215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- 2019 год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07975" y="3645024"/>
            <a:ext cx="231577" cy="21602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612775" y="3568370"/>
            <a:ext cx="1215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- 2018 год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81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971600" y="154075"/>
            <a:ext cx="6408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ВЫБОР ПРЕДМЕТОВ ОГЭ</a:t>
            </a:r>
          </a:p>
          <a:p>
            <a:pPr algn="ctr"/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268871328"/>
              </p:ext>
            </p:extLst>
          </p:nvPr>
        </p:nvGraphicFramePr>
        <p:xfrm>
          <a:off x="4355976" y="2636912"/>
          <a:ext cx="4478145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1019239437"/>
              </p:ext>
            </p:extLst>
          </p:nvPr>
        </p:nvGraphicFramePr>
        <p:xfrm>
          <a:off x="251521" y="4077072"/>
          <a:ext cx="4968552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3239573781"/>
              </p:ext>
            </p:extLst>
          </p:nvPr>
        </p:nvGraphicFramePr>
        <p:xfrm>
          <a:off x="155575" y="836712"/>
          <a:ext cx="4973817" cy="2223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3314" name="Picture 2" descr="https://dropi.ru/img/uploads/2019-06-06/0_original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836712"/>
            <a:ext cx="2497229" cy="180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mtdata.ru/u22/photo0B72/20732813372-0/original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89724"/>
            <a:ext cx="1539613" cy="150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https://crown-machinery.com/wp-content/uploads/Cover-2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20" name="Picture 8" descr="http://agrifor.com.au/7.jpe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653136"/>
            <a:ext cx="2232248" cy="1487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6743220" y="1481194"/>
            <a:ext cx="223193" cy="19412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07975" y="3251840"/>
            <a:ext cx="231577" cy="21602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75032" y="3160518"/>
            <a:ext cx="1215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- 2019 год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7975" y="3645024"/>
            <a:ext cx="231577" cy="21602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612775" y="3568370"/>
            <a:ext cx="1215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- 2018 год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72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971600" y="154075"/>
            <a:ext cx="6408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ВЫБОР ПРЕДМЕТОВ ОГЭ</a:t>
            </a:r>
          </a:p>
          <a:p>
            <a:pPr algn="ctr"/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483390131"/>
              </p:ext>
            </p:extLst>
          </p:nvPr>
        </p:nvGraphicFramePr>
        <p:xfrm>
          <a:off x="4355976" y="2636912"/>
          <a:ext cx="4478145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4103343917"/>
              </p:ext>
            </p:extLst>
          </p:nvPr>
        </p:nvGraphicFramePr>
        <p:xfrm>
          <a:off x="251521" y="4077072"/>
          <a:ext cx="4968552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557818234"/>
              </p:ext>
            </p:extLst>
          </p:nvPr>
        </p:nvGraphicFramePr>
        <p:xfrm>
          <a:off x="155575" y="836712"/>
          <a:ext cx="4973817" cy="2223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6" name="Picture 4" descr="Картинки по запросу картинки песочные часы"/>
          <p:cNvPicPr>
            <a:picLocks noChangeAspect="1" noChangeArrowheads="1"/>
          </p:cNvPicPr>
          <p:nvPr/>
        </p:nvPicPr>
        <p:blipFill>
          <a:blip r:embed="rId9" cstate="print"/>
          <a:srcRect b="19048"/>
          <a:stretch>
            <a:fillRect/>
          </a:stretch>
        </p:blipFill>
        <p:spPr bwMode="auto">
          <a:xfrm>
            <a:off x="5220072" y="1268760"/>
            <a:ext cx="1835456" cy="1296144"/>
          </a:xfrm>
          <a:prstGeom prst="rect">
            <a:avLst/>
          </a:prstGeom>
          <a:noFill/>
        </p:spPr>
      </p:pic>
      <p:pic>
        <p:nvPicPr>
          <p:cNvPr id="17" name="Рисунок 16" descr="bell-tower-cliparts-1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76056" y="4725144"/>
            <a:ext cx="1440160" cy="1562546"/>
          </a:xfrm>
          <a:prstGeom prst="rect">
            <a:avLst/>
          </a:prstGeom>
        </p:spPr>
      </p:pic>
      <p:sp>
        <p:nvSpPr>
          <p:cNvPr id="2" name="AutoShape 4" descr="https://png.pngtree.com/element_origin_min_pic/16/09/22/1957e3be49362b2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4" name="Picture 6" descr="https://www.clipartmax.com/png/full/18-188689_book-discussion-club-wedding-invitation-library-librarian-books-png-vector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218" y="2996952"/>
            <a:ext cx="1697285" cy="147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307975" y="3251840"/>
            <a:ext cx="231577" cy="21602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575032" y="3160518"/>
            <a:ext cx="1215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- 2019 год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07975" y="3645024"/>
            <a:ext cx="231577" cy="21602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612775" y="3568370"/>
            <a:ext cx="1215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- 2018 год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47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971600" y="154075"/>
            <a:ext cx="6408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РЕЗУЛЬТАТЫ ГИА- 9</a:t>
            </a:r>
          </a:p>
          <a:p>
            <a:pPr algn="ctr"/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63839" y="1988840"/>
            <a:ext cx="2070159" cy="173664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219 </a:t>
            </a:r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чел</a:t>
            </a: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http://86sch-al.edusite.ru/images/3634923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43" y="842555"/>
            <a:ext cx="2105866" cy="125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chexam.ru/assets/img/og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95" y="763922"/>
            <a:ext cx="1718522" cy="10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6499024" y="1999144"/>
            <a:ext cx="2057565" cy="174818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 </a:t>
            </a:r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чел.</a:t>
            </a:r>
          </a:p>
        </p:txBody>
      </p:sp>
      <p:pic>
        <p:nvPicPr>
          <p:cNvPr id="1038" name="Picture 14" descr="https://avatars.mds.yandex.net/get-pdb/1352825/818ef484-c156-46fc-ba23-d7ca7a79fb2c/s1200?webp=fals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824054"/>
            <a:ext cx="2278091" cy="227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959769802"/>
              </p:ext>
            </p:extLst>
          </p:nvPr>
        </p:nvGraphicFramePr>
        <p:xfrm>
          <a:off x="612775" y="2852936"/>
          <a:ext cx="7127577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212455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830997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Всероссийские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проверочные работы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65"/>
          <p:cNvGrpSpPr>
            <a:grpSpLocks/>
          </p:cNvGrpSpPr>
          <p:nvPr/>
        </p:nvGrpSpPr>
        <p:grpSpPr bwMode="auto">
          <a:xfrm>
            <a:off x="155574" y="2438663"/>
            <a:ext cx="8757988" cy="3150577"/>
            <a:chOff x="324640" y="2942963"/>
            <a:chExt cx="8208917" cy="2486303"/>
          </a:xfrm>
        </p:grpSpPr>
        <p:grpSp>
          <p:nvGrpSpPr>
            <p:cNvPr id="22" name="Группа 62"/>
            <p:cNvGrpSpPr>
              <a:grpSpLocks/>
            </p:cNvGrpSpPr>
            <p:nvPr/>
          </p:nvGrpSpPr>
          <p:grpSpPr bwMode="auto">
            <a:xfrm>
              <a:off x="324640" y="2942963"/>
              <a:ext cx="2470919" cy="1271860"/>
              <a:chOff x="818367" y="4478083"/>
              <a:chExt cx="2470919" cy="1271860"/>
            </a:xfrm>
          </p:grpSpPr>
          <p:sp>
            <p:nvSpPr>
              <p:cNvPr id="37" name="AutoShape 78"/>
              <p:cNvSpPr>
                <a:spLocks noChangeArrowheads="1"/>
              </p:cNvSpPr>
              <p:nvPr/>
            </p:nvSpPr>
            <p:spPr bwMode="gray">
              <a:xfrm>
                <a:off x="993761" y="4610104"/>
                <a:ext cx="2295525" cy="1139839"/>
              </a:xfrm>
              <a:prstGeom prst="roundRect">
                <a:avLst>
                  <a:gd name="adj" fmla="val 4690"/>
                </a:avLst>
              </a:prstGeom>
              <a:noFill/>
              <a:ln w="57150">
                <a:solidFill>
                  <a:srgbClr val="88CE5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8" name="AutoShape 79"/>
              <p:cNvSpPr>
                <a:spLocks noChangeArrowheads="1"/>
              </p:cNvSpPr>
              <p:nvPr/>
            </p:nvSpPr>
            <p:spPr bwMode="gray">
              <a:xfrm>
                <a:off x="1209661" y="4538666"/>
                <a:ext cx="1863725" cy="42545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6B828"/>
                  </a:gs>
                  <a:gs pos="100000">
                    <a:srgbClr val="2F611D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9" name="AutoShape 80"/>
              <p:cNvSpPr>
                <a:spLocks noChangeArrowheads="1"/>
              </p:cNvSpPr>
              <p:nvPr/>
            </p:nvSpPr>
            <p:spPr bwMode="gray">
              <a:xfrm flipH="1">
                <a:off x="2893999" y="4574385"/>
                <a:ext cx="71438" cy="72231"/>
              </a:xfrm>
              <a:prstGeom prst="octagon">
                <a:avLst>
                  <a:gd name="adj" fmla="val 29287"/>
                </a:avLst>
              </a:prstGeom>
              <a:gradFill rotWithShape="1">
                <a:gsLst>
                  <a:gs pos="0">
                    <a:srgbClr val="2F611D"/>
                  </a:gs>
                  <a:gs pos="100000">
                    <a:srgbClr val="162D0D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0" name="AutoShape 81"/>
              <p:cNvSpPr>
                <a:spLocks noChangeArrowheads="1"/>
              </p:cNvSpPr>
              <p:nvPr/>
            </p:nvSpPr>
            <p:spPr bwMode="gray">
              <a:xfrm flipH="1">
                <a:off x="1311261" y="4574385"/>
                <a:ext cx="73025" cy="72231"/>
              </a:xfrm>
              <a:prstGeom prst="octagon">
                <a:avLst>
                  <a:gd name="adj" fmla="val 29287"/>
                </a:avLst>
              </a:prstGeom>
              <a:gradFill rotWithShape="1">
                <a:gsLst>
                  <a:gs pos="0">
                    <a:srgbClr val="2F611D"/>
                  </a:gs>
                  <a:gs pos="100000">
                    <a:srgbClr val="162D0D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1" name="Text Box 92"/>
              <p:cNvSpPr txBox="1">
                <a:spLocks noChangeArrowheads="1"/>
              </p:cNvSpPr>
              <p:nvPr/>
            </p:nvSpPr>
            <p:spPr bwMode="gray">
              <a:xfrm>
                <a:off x="1466440" y="4478083"/>
                <a:ext cx="1427559" cy="52325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en-US" sz="2800" b="1" dirty="0" smtClean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4 </a:t>
                </a:r>
                <a:r>
                  <a:rPr lang="ru-RU" sz="2800" b="1" dirty="0" smtClean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класс</a:t>
                </a:r>
                <a:endParaRPr lang="en-US" sz="2800" b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2" name="Text Box 95"/>
              <p:cNvSpPr txBox="1">
                <a:spLocks noChangeArrowheads="1"/>
              </p:cNvSpPr>
              <p:nvPr/>
            </p:nvSpPr>
            <p:spPr bwMode="gray">
              <a:xfrm>
                <a:off x="818367" y="5054184"/>
                <a:ext cx="2416896" cy="5848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ru-RU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98,6%</a:t>
                </a: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3" name="Группа 63"/>
            <p:cNvGrpSpPr>
              <a:grpSpLocks/>
            </p:cNvGrpSpPr>
            <p:nvPr/>
          </p:nvGrpSpPr>
          <p:grpSpPr bwMode="auto">
            <a:xfrm>
              <a:off x="3289693" y="3571847"/>
              <a:ext cx="2357454" cy="1285917"/>
              <a:chOff x="3497668" y="4249712"/>
              <a:chExt cx="2357454" cy="1285917"/>
            </a:xfrm>
          </p:grpSpPr>
          <p:sp>
            <p:nvSpPr>
              <p:cNvPr id="31" name="AutoShape 82"/>
              <p:cNvSpPr>
                <a:spLocks noChangeArrowheads="1"/>
              </p:cNvSpPr>
              <p:nvPr/>
            </p:nvSpPr>
            <p:spPr bwMode="gray">
              <a:xfrm>
                <a:off x="3503599" y="4394997"/>
                <a:ext cx="2295525" cy="1140632"/>
              </a:xfrm>
              <a:prstGeom prst="roundRect">
                <a:avLst>
                  <a:gd name="adj" fmla="val 4690"/>
                </a:avLst>
              </a:prstGeom>
              <a:noFill/>
              <a:ln w="57150">
                <a:solidFill>
                  <a:srgbClr val="D791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2" name="AutoShape 83"/>
              <p:cNvSpPr>
                <a:spLocks noChangeArrowheads="1"/>
              </p:cNvSpPr>
              <p:nvPr/>
            </p:nvSpPr>
            <p:spPr bwMode="gray">
              <a:xfrm>
                <a:off x="3719499" y="4323560"/>
                <a:ext cx="1863725" cy="42625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D79133"/>
                  </a:gs>
                  <a:gs pos="100000">
                    <a:srgbClr val="634318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3" name="AutoShape 84"/>
              <p:cNvSpPr>
                <a:spLocks noChangeArrowheads="1"/>
              </p:cNvSpPr>
              <p:nvPr/>
            </p:nvSpPr>
            <p:spPr bwMode="gray">
              <a:xfrm flipH="1">
                <a:off x="5403836" y="4359279"/>
                <a:ext cx="73025" cy="72231"/>
              </a:xfrm>
              <a:prstGeom prst="octagon">
                <a:avLst>
                  <a:gd name="adj" fmla="val 29287"/>
                </a:avLst>
              </a:prstGeom>
              <a:solidFill>
                <a:srgbClr val="F1D08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4" name="AutoShape 85"/>
              <p:cNvSpPr>
                <a:spLocks noChangeArrowheads="1"/>
              </p:cNvSpPr>
              <p:nvPr/>
            </p:nvSpPr>
            <p:spPr bwMode="gray">
              <a:xfrm flipH="1">
                <a:off x="3822686" y="4359279"/>
                <a:ext cx="71438" cy="72231"/>
              </a:xfrm>
              <a:prstGeom prst="octagon">
                <a:avLst>
                  <a:gd name="adj" fmla="val 29287"/>
                </a:avLst>
              </a:prstGeom>
              <a:solidFill>
                <a:srgbClr val="F1D08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5" name="Text Box 93"/>
              <p:cNvSpPr txBox="1">
                <a:spLocks noChangeArrowheads="1"/>
              </p:cNvSpPr>
              <p:nvPr/>
            </p:nvSpPr>
            <p:spPr bwMode="gray">
              <a:xfrm>
                <a:off x="3958388" y="4249712"/>
                <a:ext cx="1359669" cy="52325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ru-RU" sz="2800" b="1" dirty="0" smtClean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  <a:r>
                  <a:rPr lang="en-US" sz="2800" b="1" dirty="0" smtClean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класс</a:t>
                </a:r>
                <a:endParaRPr lang="en-US" sz="2800" b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6" name="Text Box 96"/>
              <p:cNvSpPr txBox="1">
                <a:spLocks noChangeArrowheads="1"/>
              </p:cNvSpPr>
              <p:nvPr/>
            </p:nvSpPr>
            <p:spPr bwMode="gray">
              <a:xfrm>
                <a:off x="3497668" y="4791261"/>
                <a:ext cx="2357454" cy="64637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ru-RU" sz="3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94,8%</a:t>
                </a:r>
                <a:endPara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4" name="Группа 64"/>
            <p:cNvGrpSpPr>
              <a:grpSpLocks/>
            </p:cNvGrpSpPr>
            <p:nvPr/>
          </p:nvGrpSpPr>
          <p:grpSpPr bwMode="auto">
            <a:xfrm>
              <a:off x="6085284" y="4095161"/>
              <a:ext cx="2448273" cy="1334105"/>
              <a:chOff x="5936069" y="3987210"/>
              <a:chExt cx="2448273" cy="1334105"/>
            </a:xfrm>
          </p:grpSpPr>
          <p:sp>
            <p:nvSpPr>
              <p:cNvPr id="25" name="AutoShape 86"/>
              <p:cNvSpPr>
                <a:spLocks noChangeArrowheads="1"/>
              </p:cNvSpPr>
              <p:nvPr/>
            </p:nvSpPr>
            <p:spPr bwMode="gray">
              <a:xfrm>
                <a:off x="6013436" y="4144172"/>
                <a:ext cx="2295525" cy="1177143"/>
              </a:xfrm>
              <a:prstGeom prst="roundRect">
                <a:avLst>
                  <a:gd name="adj" fmla="val 4690"/>
                </a:avLst>
              </a:prstGeom>
              <a:noFill/>
              <a:ln w="57150">
                <a:solidFill>
                  <a:srgbClr val="4B71DD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" name="AutoShape 87"/>
              <p:cNvSpPr>
                <a:spLocks noChangeArrowheads="1"/>
              </p:cNvSpPr>
              <p:nvPr/>
            </p:nvSpPr>
            <p:spPr bwMode="gray">
              <a:xfrm>
                <a:off x="6229336" y="4072735"/>
                <a:ext cx="1863725" cy="39132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D8CE5"/>
                  </a:gs>
                  <a:gs pos="100000">
                    <a:srgbClr val="32416A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" name="AutoShape 88"/>
              <p:cNvSpPr>
                <a:spLocks noChangeArrowheads="1"/>
              </p:cNvSpPr>
              <p:nvPr/>
            </p:nvSpPr>
            <p:spPr bwMode="gray">
              <a:xfrm flipH="1">
                <a:off x="7915261" y="4108454"/>
                <a:ext cx="71438" cy="71438"/>
              </a:xfrm>
              <a:prstGeom prst="octagon">
                <a:avLst>
                  <a:gd name="adj" fmla="val 29287"/>
                </a:avLst>
              </a:prstGeom>
              <a:solidFill>
                <a:srgbClr val="6FC5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8" name="AutoShape 89"/>
              <p:cNvSpPr>
                <a:spLocks noChangeArrowheads="1"/>
              </p:cNvSpPr>
              <p:nvPr/>
            </p:nvSpPr>
            <p:spPr bwMode="gray">
              <a:xfrm flipH="1">
                <a:off x="6332524" y="4108454"/>
                <a:ext cx="71438" cy="71438"/>
              </a:xfrm>
              <a:prstGeom prst="octagon">
                <a:avLst>
                  <a:gd name="adj" fmla="val 29287"/>
                </a:avLst>
              </a:prstGeom>
              <a:solidFill>
                <a:srgbClr val="6FC5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" name="Text Box 94"/>
              <p:cNvSpPr txBox="1">
                <a:spLocks noChangeArrowheads="1"/>
              </p:cNvSpPr>
              <p:nvPr/>
            </p:nvSpPr>
            <p:spPr bwMode="gray">
              <a:xfrm>
                <a:off x="6551025" y="3987210"/>
                <a:ext cx="1359669" cy="52325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ru-RU" sz="2800" b="1" dirty="0" smtClean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6</a:t>
                </a:r>
                <a:r>
                  <a:rPr lang="en-US" sz="2800" b="1" dirty="0" smtClean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класс</a:t>
                </a:r>
                <a:endParaRPr lang="en-US" sz="2800" b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 Box 97"/>
              <p:cNvSpPr txBox="1">
                <a:spLocks noChangeArrowheads="1"/>
              </p:cNvSpPr>
              <p:nvPr/>
            </p:nvSpPr>
            <p:spPr bwMode="gray">
              <a:xfrm>
                <a:off x="5936069" y="4606935"/>
                <a:ext cx="2448273" cy="64637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en-US" dirty="0"/>
                  <a:t>. </a:t>
                </a:r>
                <a:r>
                  <a:rPr lang="ru-RU" sz="3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90,1%</a:t>
                </a:r>
                <a:endPara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3" name="Freeform 90"/>
          <p:cNvSpPr>
            <a:spLocks/>
          </p:cNvSpPr>
          <p:nvPr/>
        </p:nvSpPr>
        <p:spPr bwMode="gray">
          <a:xfrm rot="1620302">
            <a:off x="2801979" y="2163292"/>
            <a:ext cx="4367969" cy="1284400"/>
          </a:xfrm>
          <a:custGeom>
            <a:avLst/>
            <a:gdLst>
              <a:gd name="T0" fmla="*/ 0 w 982"/>
              <a:gd name="T1" fmla="*/ 578644 h 774"/>
              <a:gd name="T2" fmla="*/ 2987 w 982"/>
              <a:gd name="T3" fmla="*/ 575654 h 774"/>
              <a:gd name="T4" fmla="*/ 11950 w 982"/>
              <a:gd name="T5" fmla="*/ 563692 h 774"/>
              <a:gd name="T6" fmla="*/ 23900 w 982"/>
              <a:gd name="T7" fmla="*/ 545750 h 774"/>
              <a:gd name="T8" fmla="*/ 47800 w 982"/>
              <a:gd name="T9" fmla="*/ 521826 h 774"/>
              <a:gd name="T10" fmla="*/ 74687 w 982"/>
              <a:gd name="T11" fmla="*/ 493417 h 774"/>
              <a:gd name="T12" fmla="*/ 113524 w 982"/>
              <a:gd name="T13" fmla="*/ 462018 h 774"/>
              <a:gd name="T14" fmla="*/ 158336 w 982"/>
              <a:gd name="T15" fmla="*/ 429124 h 774"/>
              <a:gd name="T16" fmla="*/ 212111 w 982"/>
              <a:gd name="T17" fmla="*/ 394734 h 774"/>
              <a:gd name="T18" fmla="*/ 277835 w 982"/>
              <a:gd name="T19" fmla="*/ 360344 h 774"/>
              <a:gd name="T20" fmla="*/ 352522 w 982"/>
              <a:gd name="T21" fmla="*/ 327450 h 774"/>
              <a:gd name="T22" fmla="*/ 439159 w 982"/>
              <a:gd name="T23" fmla="*/ 297546 h 774"/>
              <a:gd name="T24" fmla="*/ 537745 w 982"/>
              <a:gd name="T25" fmla="*/ 269137 h 774"/>
              <a:gd name="T26" fmla="*/ 636332 w 982"/>
              <a:gd name="T27" fmla="*/ 248204 h 774"/>
              <a:gd name="T28" fmla="*/ 728944 w 982"/>
              <a:gd name="T29" fmla="*/ 234747 h 774"/>
              <a:gd name="T30" fmla="*/ 812593 w 982"/>
              <a:gd name="T31" fmla="*/ 227271 h 774"/>
              <a:gd name="T32" fmla="*/ 887280 w 982"/>
              <a:gd name="T33" fmla="*/ 224281 h 774"/>
              <a:gd name="T34" fmla="*/ 953005 w 982"/>
              <a:gd name="T35" fmla="*/ 224281 h 774"/>
              <a:gd name="T36" fmla="*/ 1012754 w 982"/>
              <a:gd name="T37" fmla="*/ 227271 h 774"/>
              <a:gd name="T38" fmla="*/ 1060554 w 982"/>
              <a:gd name="T39" fmla="*/ 233252 h 774"/>
              <a:gd name="T40" fmla="*/ 1099391 w 982"/>
              <a:gd name="T41" fmla="*/ 239233 h 774"/>
              <a:gd name="T42" fmla="*/ 1126278 w 982"/>
              <a:gd name="T43" fmla="*/ 243718 h 774"/>
              <a:gd name="T44" fmla="*/ 1144203 w 982"/>
              <a:gd name="T45" fmla="*/ 248204 h 774"/>
              <a:gd name="T46" fmla="*/ 1150178 w 982"/>
              <a:gd name="T47" fmla="*/ 249699 h 774"/>
              <a:gd name="T48" fmla="*/ 1015741 w 982"/>
              <a:gd name="T49" fmla="*/ 355859 h 774"/>
              <a:gd name="T50" fmla="*/ 1466850 w 982"/>
              <a:gd name="T51" fmla="*/ 276613 h 774"/>
              <a:gd name="T52" fmla="*/ 1362288 w 982"/>
              <a:gd name="T53" fmla="*/ 0 h 774"/>
              <a:gd name="T54" fmla="*/ 1275652 w 982"/>
              <a:gd name="T55" fmla="*/ 112140 h 774"/>
              <a:gd name="T56" fmla="*/ 1269677 w 982"/>
              <a:gd name="T57" fmla="*/ 110645 h 774"/>
              <a:gd name="T58" fmla="*/ 1251752 w 982"/>
              <a:gd name="T59" fmla="*/ 106160 h 774"/>
              <a:gd name="T60" fmla="*/ 1227852 w 982"/>
              <a:gd name="T61" fmla="*/ 100179 h 774"/>
              <a:gd name="T62" fmla="*/ 1192002 w 982"/>
              <a:gd name="T63" fmla="*/ 94198 h 774"/>
              <a:gd name="T64" fmla="*/ 1147190 w 982"/>
              <a:gd name="T65" fmla="*/ 89712 h 774"/>
              <a:gd name="T66" fmla="*/ 1093416 w 982"/>
              <a:gd name="T67" fmla="*/ 85227 h 774"/>
              <a:gd name="T68" fmla="*/ 1033666 w 982"/>
              <a:gd name="T69" fmla="*/ 82236 h 774"/>
              <a:gd name="T70" fmla="*/ 964954 w 982"/>
              <a:gd name="T71" fmla="*/ 82236 h 774"/>
              <a:gd name="T72" fmla="*/ 890268 w 982"/>
              <a:gd name="T73" fmla="*/ 86722 h 774"/>
              <a:gd name="T74" fmla="*/ 806618 w 982"/>
              <a:gd name="T75" fmla="*/ 94198 h 774"/>
              <a:gd name="T76" fmla="*/ 719981 w 982"/>
              <a:gd name="T77" fmla="*/ 109150 h 774"/>
              <a:gd name="T78" fmla="*/ 630357 w 982"/>
              <a:gd name="T79" fmla="*/ 128588 h 774"/>
              <a:gd name="T80" fmla="*/ 531771 w 982"/>
              <a:gd name="T81" fmla="*/ 156996 h 774"/>
              <a:gd name="T82" fmla="*/ 433184 w 982"/>
              <a:gd name="T83" fmla="*/ 192881 h 774"/>
              <a:gd name="T84" fmla="*/ 343560 w 982"/>
              <a:gd name="T85" fmla="*/ 231757 h 774"/>
              <a:gd name="T86" fmla="*/ 265885 w 982"/>
              <a:gd name="T87" fmla="*/ 272127 h 774"/>
              <a:gd name="T88" fmla="*/ 203148 w 982"/>
              <a:gd name="T89" fmla="*/ 315488 h 774"/>
              <a:gd name="T90" fmla="*/ 149374 w 982"/>
              <a:gd name="T91" fmla="*/ 358849 h 774"/>
              <a:gd name="T92" fmla="*/ 107549 w 982"/>
              <a:gd name="T93" fmla="*/ 400715 h 774"/>
              <a:gd name="T94" fmla="*/ 71699 w 982"/>
              <a:gd name="T95" fmla="*/ 441085 h 774"/>
              <a:gd name="T96" fmla="*/ 44812 w 982"/>
              <a:gd name="T97" fmla="*/ 478465 h 774"/>
              <a:gd name="T98" fmla="*/ 26887 w 982"/>
              <a:gd name="T99" fmla="*/ 511360 h 774"/>
              <a:gd name="T100" fmla="*/ 11950 w 982"/>
              <a:gd name="T101" fmla="*/ 539769 h 774"/>
              <a:gd name="T102" fmla="*/ 5975 w 982"/>
              <a:gd name="T103" fmla="*/ 560702 h 774"/>
              <a:gd name="T104" fmla="*/ 0 w 982"/>
              <a:gd name="T105" fmla="*/ 574158 h 774"/>
              <a:gd name="T106" fmla="*/ 0 w 982"/>
              <a:gd name="T107" fmla="*/ 578644 h 7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982"/>
              <a:gd name="T163" fmla="*/ 0 h 774"/>
              <a:gd name="T164" fmla="*/ 982 w 982"/>
              <a:gd name="T165" fmla="*/ 774 h 7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solidFill>
            <a:schemeClr val="tx2">
              <a:lumMod val="75000"/>
            </a:schemeClr>
          </a:solidFill>
          <a:ln w="1270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4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43" y="939666"/>
            <a:ext cx="1876985" cy="12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4855" y="5588854"/>
            <a:ext cx="8033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обучающихся, справившихся с заданиями ВПР по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://obrkovrr.ru/upload/image/file/-/dscn013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269" y="869690"/>
            <a:ext cx="2729293" cy="20469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66"/>
          <p:cNvSpPr txBox="1">
            <a:spLocks noChangeArrowheads="1"/>
          </p:cNvSpPr>
          <p:nvPr/>
        </p:nvSpPr>
        <p:spPr bwMode="auto">
          <a:xfrm>
            <a:off x="3675463" y="1546396"/>
            <a:ext cx="14927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600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8,5%</a:t>
            </a:r>
            <a:endParaRPr lang="ru-RU" sz="3600" b="1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29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obrkovrr.ru/upload/image/file/-/dscn01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556" y="917683"/>
            <a:ext cx="3076745" cy="23075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830997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Всероссийские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проверочные работы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65"/>
          <p:cNvGrpSpPr>
            <a:grpSpLocks/>
          </p:cNvGrpSpPr>
          <p:nvPr/>
        </p:nvGrpSpPr>
        <p:grpSpPr bwMode="auto">
          <a:xfrm>
            <a:off x="679727" y="2739230"/>
            <a:ext cx="7772741" cy="2274506"/>
            <a:chOff x="500034" y="2942963"/>
            <a:chExt cx="7772745" cy="2274645"/>
          </a:xfrm>
        </p:grpSpPr>
        <p:grpSp>
          <p:nvGrpSpPr>
            <p:cNvPr id="22" name="Группа 62"/>
            <p:cNvGrpSpPr>
              <a:grpSpLocks/>
            </p:cNvGrpSpPr>
            <p:nvPr/>
          </p:nvGrpSpPr>
          <p:grpSpPr bwMode="auto">
            <a:xfrm>
              <a:off x="500034" y="2942963"/>
              <a:ext cx="2422227" cy="1271860"/>
              <a:chOff x="993761" y="4478083"/>
              <a:chExt cx="2422227" cy="1271860"/>
            </a:xfrm>
          </p:grpSpPr>
          <p:sp>
            <p:nvSpPr>
              <p:cNvPr id="37" name="AutoShape 78"/>
              <p:cNvSpPr>
                <a:spLocks noChangeArrowheads="1"/>
              </p:cNvSpPr>
              <p:nvPr/>
            </p:nvSpPr>
            <p:spPr bwMode="gray">
              <a:xfrm>
                <a:off x="993761" y="4610104"/>
                <a:ext cx="2295526" cy="1139839"/>
              </a:xfrm>
              <a:prstGeom prst="roundRect">
                <a:avLst>
                  <a:gd name="adj" fmla="val 4690"/>
                </a:avLst>
              </a:prstGeom>
              <a:noFill/>
              <a:ln w="57150">
                <a:solidFill>
                  <a:schemeClr val="accent2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8" name="AutoShape 79"/>
              <p:cNvSpPr>
                <a:spLocks noChangeArrowheads="1"/>
              </p:cNvSpPr>
              <p:nvPr/>
            </p:nvSpPr>
            <p:spPr bwMode="gray">
              <a:xfrm>
                <a:off x="1209661" y="4538666"/>
                <a:ext cx="1863725" cy="425459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9" name="AutoShape 80"/>
              <p:cNvSpPr>
                <a:spLocks noChangeArrowheads="1"/>
              </p:cNvSpPr>
              <p:nvPr/>
            </p:nvSpPr>
            <p:spPr bwMode="gray">
              <a:xfrm flipH="1">
                <a:off x="2863799" y="4667582"/>
                <a:ext cx="71438" cy="72231"/>
              </a:xfrm>
              <a:prstGeom prst="octagon">
                <a:avLst>
                  <a:gd name="adj" fmla="val 29287"/>
                </a:avLst>
              </a:prstGeom>
              <a:solidFill>
                <a:schemeClr val="accent2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0" name="AutoShape 81"/>
              <p:cNvSpPr>
                <a:spLocks noChangeArrowheads="1"/>
              </p:cNvSpPr>
              <p:nvPr/>
            </p:nvSpPr>
            <p:spPr bwMode="gray">
              <a:xfrm flipH="1">
                <a:off x="1358491" y="4688442"/>
                <a:ext cx="73025" cy="72231"/>
              </a:xfrm>
              <a:prstGeom prst="octagon">
                <a:avLst>
                  <a:gd name="adj" fmla="val 29287"/>
                </a:avLst>
              </a:prstGeom>
              <a:solidFill>
                <a:schemeClr val="accent2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1" name="Text Box 92"/>
              <p:cNvSpPr txBox="1">
                <a:spLocks noChangeArrowheads="1"/>
              </p:cNvSpPr>
              <p:nvPr/>
            </p:nvSpPr>
            <p:spPr bwMode="gray">
              <a:xfrm>
                <a:off x="1466440" y="4478083"/>
                <a:ext cx="1427559" cy="52325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en-US" sz="2800" b="1" dirty="0" smtClean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4 </a:t>
                </a:r>
                <a:r>
                  <a:rPr lang="ru-RU" sz="2800" b="1" dirty="0" smtClean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класс</a:t>
                </a:r>
                <a:endParaRPr lang="en-US" sz="2800" b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2" name="Text Box 95"/>
              <p:cNvSpPr txBox="1">
                <a:spLocks noChangeArrowheads="1"/>
              </p:cNvSpPr>
              <p:nvPr/>
            </p:nvSpPr>
            <p:spPr bwMode="gray">
              <a:xfrm>
                <a:off x="999092" y="5053304"/>
                <a:ext cx="2416896" cy="58481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ru-RU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98,6%</a:t>
                </a: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3" name="Группа 63"/>
            <p:cNvGrpSpPr>
              <a:grpSpLocks/>
            </p:cNvGrpSpPr>
            <p:nvPr/>
          </p:nvGrpSpPr>
          <p:grpSpPr bwMode="auto">
            <a:xfrm>
              <a:off x="5835446" y="3938486"/>
              <a:ext cx="2437333" cy="1279122"/>
              <a:chOff x="6043421" y="4616351"/>
              <a:chExt cx="2437333" cy="1279122"/>
            </a:xfrm>
          </p:grpSpPr>
          <p:sp>
            <p:nvSpPr>
              <p:cNvPr id="31" name="AutoShape 82"/>
              <p:cNvSpPr>
                <a:spLocks noChangeArrowheads="1"/>
              </p:cNvSpPr>
              <p:nvPr/>
            </p:nvSpPr>
            <p:spPr bwMode="gray">
              <a:xfrm>
                <a:off x="6043421" y="4754841"/>
                <a:ext cx="2295525" cy="1140632"/>
              </a:xfrm>
              <a:prstGeom prst="roundRect">
                <a:avLst>
                  <a:gd name="adj" fmla="val 4690"/>
                </a:avLst>
              </a:prstGeom>
              <a:noFill/>
              <a:ln w="57150">
                <a:solidFill>
                  <a:srgbClr val="7030A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2" name="AutoShape 83"/>
              <p:cNvSpPr>
                <a:spLocks noChangeArrowheads="1"/>
              </p:cNvSpPr>
              <p:nvPr/>
            </p:nvSpPr>
            <p:spPr bwMode="gray">
              <a:xfrm>
                <a:off x="6260698" y="4674469"/>
                <a:ext cx="1863725" cy="426251"/>
              </a:xfrm>
              <a:prstGeom prst="roundRect">
                <a:avLst>
                  <a:gd name="adj" fmla="val 50000"/>
                </a:avLst>
              </a:prstGeom>
              <a:solidFill>
                <a:srgbClr val="7030A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3" name="AutoShape 84"/>
              <p:cNvSpPr>
                <a:spLocks noChangeArrowheads="1"/>
              </p:cNvSpPr>
              <p:nvPr/>
            </p:nvSpPr>
            <p:spPr bwMode="gray">
              <a:xfrm flipH="1">
                <a:off x="7834505" y="4848111"/>
                <a:ext cx="73025" cy="72231"/>
              </a:xfrm>
              <a:prstGeom prst="octagon">
                <a:avLst>
                  <a:gd name="adj" fmla="val 29287"/>
                </a:avLst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4" name="AutoShape 85"/>
              <p:cNvSpPr>
                <a:spLocks noChangeArrowheads="1"/>
              </p:cNvSpPr>
              <p:nvPr/>
            </p:nvSpPr>
            <p:spPr bwMode="gray">
              <a:xfrm flipH="1">
                <a:off x="6377328" y="4824412"/>
                <a:ext cx="71438" cy="72231"/>
              </a:xfrm>
              <a:prstGeom prst="octagon">
                <a:avLst>
                  <a:gd name="adj" fmla="val 29287"/>
                </a:avLst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5" name="Text Box 93"/>
              <p:cNvSpPr txBox="1">
                <a:spLocks noChangeArrowheads="1"/>
              </p:cNvSpPr>
              <p:nvPr/>
            </p:nvSpPr>
            <p:spPr bwMode="gray">
              <a:xfrm>
                <a:off x="6511349" y="4616351"/>
                <a:ext cx="1359669" cy="52325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ru-RU" sz="2800" b="1" dirty="0" smtClean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  <a:r>
                  <a:rPr lang="en-US" sz="2800" b="1" dirty="0" smtClean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b="1" dirty="0">
                    <a:solidFill>
                      <a:srgbClr val="FFFFFF"/>
                    </a:solidFill>
                    <a:latin typeface="Times New Roman" pitchFamily="18" charset="0"/>
                    <a:cs typeface="Times New Roman" pitchFamily="18" charset="0"/>
                  </a:rPr>
                  <a:t>класс</a:t>
                </a:r>
                <a:endParaRPr lang="en-US" sz="2800" b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6" name="Text Box 96"/>
              <p:cNvSpPr txBox="1">
                <a:spLocks noChangeArrowheads="1"/>
              </p:cNvSpPr>
              <p:nvPr/>
            </p:nvSpPr>
            <p:spPr bwMode="gray">
              <a:xfrm>
                <a:off x="6123300" y="5156118"/>
                <a:ext cx="2357454" cy="64637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ru-RU" sz="3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94,8%</a:t>
                </a:r>
                <a:endPara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3" name="Freeform 90"/>
          <p:cNvSpPr>
            <a:spLocks/>
          </p:cNvSpPr>
          <p:nvPr/>
        </p:nvSpPr>
        <p:spPr bwMode="gray">
          <a:xfrm rot="1620302">
            <a:off x="3004034" y="2191669"/>
            <a:ext cx="3698516" cy="1284400"/>
          </a:xfrm>
          <a:custGeom>
            <a:avLst/>
            <a:gdLst>
              <a:gd name="T0" fmla="*/ 0 w 982"/>
              <a:gd name="T1" fmla="*/ 578644 h 774"/>
              <a:gd name="T2" fmla="*/ 2987 w 982"/>
              <a:gd name="T3" fmla="*/ 575654 h 774"/>
              <a:gd name="T4" fmla="*/ 11950 w 982"/>
              <a:gd name="T5" fmla="*/ 563692 h 774"/>
              <a:gd name="T6" fmla="*/ 23900 w 982"/>
              <a:gd name="T7" fmla="*/ 545750 h 774"/>
              <a:gd name="T8" fmla="*/ 47800 w 982"/>
              <a:gd name="T9" fmla="*/ 521826 h 774"/>
              <a:gd name="T10" fmla="*/ 74687 w 982"/>
              <a:gd name="T11" fmla="*/ 493417 h 774"/>
              <a:gd name="T12" fmla="*/ 113524 w 982"/>
              <a:gd name="T13" fmla="*/ 462018 h 774"/>
              <a:gd name="T14" fmla="*/ 158336 w 982"/>
              <a:gd name="T15" fmla="*/ 429124 h 774"/>
              <a:gd name="T16" fmla="*/ 212111 w 982"/>
              <a:gd name="T17" fmla="*/ 394734 h 774"/>
              <a:gd name="T18" fmla="*/ 277835 w 982"/>
              <a:gd name="T19" fmla="*/ 360344 h 774"/>
              <a:gd name="T20" fmla="*/ 352522 w 982"/>
              <a:gd name="T21" fmla="*/ 327450 h 774"/>
              <a:gd name="T22" fmla="*/ 439159 w 982"/>
              <a:gd name="T23" fmla="*/ 297546 h 774"/>
              <a:gd name="T24" fmla="*/ 537745 w 982"/>
              <a:gd name="T25" fmla="*/ 269137 h 774"/>
              <a:gd name="T26" fmla="*/ 636332 w 982"/>
              <a:gd name="T27" fmla="*/ 248204 h 774"/>
              <a:gd name="T28" fmla="*/ 728944 w 982"/>
              <a:gd name="T29" fmla="*/ 234747 h 774"/>
              <a:gd name="T30" fmla="*/ 812593 w 982"/>
              <a:gd name="T31" fmla="*/ 227271 h 774"/>
              <a:gd name="T32" fmla="*/ 887280 w 982"/>
              <a:gd name="T33" fmla="*/ 224281 h 774"/>
              <a:gd name="T34" fmla="*/ 953005 w 982"/>
              <a:gd name="T35" fmla="*/ 224281 h 774"/>
              <a:gd name="T36" fmla="*/ 1012754 w 982"/>
              <a:gd name="T37" fmla="*/ 227271 h 774"/>
              <a:gd name="T38" fmla="*/ 1060554 w 982"/>
              <a:gd name="T39" fmla="*/ 233252 h 774"/>
              <a:gd name="T40" fmla="*/ 1099391 w 982"/>
              <a:gd name="T41" fmla="*/ 239233 h 774"/>
              <a:gd name="T42" fmla="*/ 1126278 w 982"/>
              <a:gd name="T43" fmla="*/ 243718 h 774"/>
              <a:gd name="T44" fmla="*/ 1144203 w 982"/>
              <a:gd name="T45" fmla="*/ 248204 h 774"/>
              <a:gd name="T46" fmla="*/ 1150178 w 982"/>
              <a:gd name="T47" fmla="*/ 249699 h 774"/>
              <a:gd name="T48" fmla="*/ 1015741 w 982"/>
              <a:gd name="T49" fmla="*/ 355859 h 774"/>
              <a:gd name="T50" fmla="*/ 1466850 w 982"/>
              <a:gd name="T51" fmla="*/ 276613 h 774"/>
              <a:gd name="T52" fmla="*/ 1362288 w 982"/>
              <a:gd name="T53" fmla="*/ 0 h 774"/>
              <a:gd name="T54" fmla="*/ 1275652 w 982"/>
              <a:gd name="T55" fmla="*/ 112140 h 774"/>
              <a:gd name="T56" fmla="*/ 1269677 w 982"/>
              <a:gd name="T57" fmla="*/ 110645 h 774"/>
              <a:gd name="T58" fmla="*/ 1251752 w 982"/>
              <a:gd name="T59" fmla="*/ 106160 h 774"/>
              <a:gd name="T60" fmla="*/ 1227852 w 982"/>
              <a:gd name="T61" fmla="*/ 100179 h 774"/>
              <a:gd name="T62" fmla="*/ 1192002 w 982"/>
              <a:gd name="T63" fmla="*/ 94198 h 774"/>
              <a:gd name="T64" fmla="*/ 1147190 w 982"/>
              <a:gd name="T65" fmla="*/ 89712 h 774"/>
              <a:gd name="T66" fmla="*/ 1093416 w 982"/>
              <a:gd name="T67" fmla="*/ 85227 h 774"/>
              <a:gd name="T68" fmla="*/ 1033666 w 982"/>
              <a:gd name="T69" fmla="*/ 82236 h 774"/>
              <a:gd name="T70" fmla="*/ 964954 w 982"/>
              <a:gd name="T71" fmla="*/ 82236 h 774"/>
              <a:gd name="T72" fmla="*/ 890268 w 982"/>
              <a:gd name="T73" fmla="*/ 86722 h 774"/>
              <a:gd name="T74" fmla="*/ 806618 w 982"/>
              <a:gd name="T75" fmla="*/ 94198 h 774"/>
              <a:gd name="T76" fmla="*/ 719981 w 982"/>
              <a:gd name="T77" fmla="*/ 109150 h 774"/>
              <a:gd name="T78" fmla="*/ 630357 w 982"/>
              <a:gd name="T79" fmla="*/ 128588 h 774"/>
              <a:gd name="T80" fmla="*/ 531771 w 982"/>
              <a:gd name="T81" fmla="*/ 156996 h 774"/>
              <a:gd name="T82" fmla="*/ 433184 w 982"/>
              <a:gd name="T83" fmla="*/ 192881 h 774"/>
              <a:gd name="T84" fmla="*/ 343560 w 982"/>
              <a:gd name="T85" fmla="*/ 231757 h 774"/>
              <a:gd name="T86" fmla="*/ 265885 w 982"/>
              <a:gd name="T87" fmla="*/ 272127 h 774"/>
              <a:gd name="T88" fmla="*/ 203148 w 982"/>
              <a:gd name="T89" fmla="*/ 315488 h 774"/>
              <a:gd name="T90" fmla="*/ 149374 w 982"/>
              <a:gd name="T91" fmla="*/ 358849 h 774"/>
              <a:gd name="T92" fmla="*/ 107549 w 982"/>
              <a:gd name="T93" fmla="*/ 400715 h 774"/>
              <a:gd name="T94" fmla="*/ 71699 w 982"/>
              <a:gd name="T95" fmla="*/ 441085 h 774"/>
              <a:gd name="T96" fmla="*/ 44812 w 982"/>
              <a:gd name="T97" fmla="*/ 478465 h 774"/>
              <a:gd name="T98" fmla="*/ 26887 w 982"/>
              <a:gd name="T99" fmla="*/ 511360 h 774"/>
              <a:gd name="T100" fmla="*/ 11950 w 982"/>
              <a:gd name="T101" fmla="*/ 539769 h 774"/>
              <a:gd name="T102" fmla="*/ 5975 w 982"/>
              <a:gd name="T103" fmla="*/ 560702 h 774"/>
              <a:gd name="T104" fmla="*/ 0 w 982"/>
              <a:gd name="T105" fmla="*/ 574158 h 774"/>
              <a:gd name="T106" fmla="*/ 0 w 982"/>
              <a:gd name="T107" fmla="*/ 578644 h 7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982"/>
              <a:gd name="T163" fmla="*/ 0 h 774"/>
              <a:gd name="T164" fmla="*/ 982 w 982"/>
              <a:gd name="T165" fmla="*/ 774 h 7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solidFill>
            <a:schemeClr val="tx2">
              <a:lumMod val="75000"/>
            </a:schemeClr>
          </a:solidFill>
          <a:ln w="1270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77499" y="5180433"/>
            <a:ext cx="8033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обучающихся, справившихся с заданиями ВПР по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русскому языку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://olymp.rudn.ru/wp-content/uploads/post-1555198-129028950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79" y="954084"/>
            <a:ext cx="2589230" cy="141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66"/>
          <p:cNvSpPr txBox="1">
            <a:spLocks noChangeArrowheads="1"/>
          </p:cNvSpPr>
          <p:nvPr/>
        </p:nvSpPr>
        <p:spPr bwMode="auto">
          <a:xfrm>
            <a:off x="3693422" y="2738296"/>
            <a:ext cx="14927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600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3,8%</a:t>
            </a:r>
            <a:endParaRPr lang="ru-RU" sz="3600" b="1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66"/>
          <p:cNvSpPr txBox="1">
            <a:spLocks noChangeArrowheads="1"/>
          </p:cNvSpPr>
          <p:nvPr/>
        </p:nvSpPr>
        <p:spPr bwMode="auto">
          <a:xfrm>
            <a:off x="3692833" y="2738296"/>
            <a:ext cx="14927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600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3,8%</a:t>
            </a:r>
            <a:endParaRPr lang="ru-RU" sz="3600" b="1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87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830997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altLang="ru-RU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Необъективное проведение </a:t>
            </a:r>
            <a:r>
              <a:rPr lang="ru-RU" altLang="ru-RU" sz="24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ВПР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altLang="ru-RU" sz="24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в 2019 году</a:t>
            </a: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6"/>
          <p:cNvPicPr>
            <a:picLocks noChangeAspect="1"/>
          </p:cNvPicPr>
          <p:nvPr/>
        </p:nvPicPr>
        <p:blipFill>
          <a:blip r:embed="rId6"/>
          <a:srcRect b="4050"/>
          <a:stretch>
            <a:fillRect/>
          </a:stretch>
        </p:blipFill>
        <p:spPr bwMode="auto">
          <a:xfrm>
            <a:off x="-6943" y="965666"/>
            <a:ext cx="9038716" cy="5319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112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830997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Всероссийские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проверочные работы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1896"/>
          <p:cNvSpPr>
            <a:spLocks noChangeArrowheads="1"/>
          </p:cNvSpPr>
          <p:nvPr/>
        </p:nvSpPr>
        <p:spPr bwMode="auto">
          <a:xfrm>
            <a:off x="922799" y="1844824"/>
            <a:ext cx="1583507" cy="354171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AutoShape 1896"/>
          <p:cNvSpPr>
            <a:spLocks noChangeArrowheads="1"/>
          </p:cNvSpPr>
          <p:nvPr/>
        </p:nvSpPr>
        <p:spPr bwMode="auto">
          <a:xfrm>
            <a:off x="3635560" y="1844824"/>
            <a:ext cx="1583507" cy="35417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3CCFF"/>
              </a:gs>
              <a:gs pos="100000">
                <a:srgbClr val="0099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1948"/>
          <p:cNvSpPr txBox="1">
            <a:spLocks noChangeArrowheads="1"/>
          </p:cNvSpPr>
          <p:nvPr/>
        </p:nvSpPr>
        <p:spPr bwMode="auto">
          <a:xfrm>
            <a:off x="961953" y="6005483"/>
            <a:ext cx="17070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ko-KR" sz="2000" b="1" dirty="0">
                <a:latin typeface="+mj-lt"/>
                <a:ea typeface="돋움" pitchFamily="50" charset="-127"/>
              </a:rPr>
              <a:t>Математика</a:t>
            </a:r>
            <a:endParaRPr lang="en-US" altLang="ko-KR" sz="2000" b="1" dirty="0">
              <a:latin typeface="+mj-lt"/>
              <a:ea typeface="돋움" pitchFamily="50" charset="-127"/>
            </a:endParaRPr>
          </a:p>
        </p:txBody>
      </p:sp>
      <p:sp>
        <p:nvSpPr>
          <p:cNvPr id="16" name="Text Box 1949"/>
          <p:cNvSpPr txBox="1">
            <a:spLocks noChangeArrowheads="1"/>
          </p:cNvSpPr>
          <p:nvPr/>
        </p:nvSpPr>
        <p:spPr bwMode="auto">
          <a:xfrm>
            <a:off x="3575457" y="5950105"/>
            <a:ext cx="168784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ko-KR" sz="2000" b="1" dirty="0" smtClean="0">
                <a:latin typeface="+mj-lt"/>
                <a:ea typeface="돋움" pitchFamily="50" charset="-127"/>
              </a:rPr>
              <a:t>Русский язык</a:t>
            </a:r>
            <a:endParaRPr lang="en-US" altLang="ko-KR" sz="2000" b="1" dirty="0">
              <a:latin typeface="+mj-lt"/>
              <a:ea typeface="돋움" pitchFamily="50" charset="-127"/>
            </a:endParaRP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99" y="5013176"/>
            <a:ext cx="1596673" cy="93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http://cs621328.vk.me/v621328369/14937/G9xNldivaC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504" y="5026563"/>
            <a:ext cx="1662153" cy="88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1896"/>
          <p:cNvSpPr>
            <a:spLocks noChangeArrowheads="1"/>
          </p:cNvSpPr>
          <p:nvPr/>
        </p:nvSpPr>
        <p:spPr bwMode="auto">
          <a:xfrm>
            <a:off x="6391474" y="1844824"/>
            <a:ext cx="1583507" cy="3541713"/>
          </a:xfrm>
          <a:prstGeom prst="roundRect">
            <a:avLst>
              <a:gd name="adj" fmla="val 16667"/>
            </a:avLst>
          </a:prstGeom>
          <a:solidFill>
            <a:srgbClr val="00C85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Text Box 1948"/>
          <p:cNvSpPr txBox="1">
            <a:spLocks noChangeArrowheads="1"/>
          </p:cNvSpPr>
          <p:nvPr/>
        </p:nvSpPr>
        <p:spPr bwMode="auto">
          <a:xfrm>
            <a:off x="5959935" y="6000118"/>
            <a:ext cx="257250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ko-KR" sz="2000" b="1" dirty="0" smtClean="0">
                <a:latin typeface="+mj-lt"/>
                <a:ea typeface="돋움" pitchFamily="50" charset="-127"/>
              </a:rPr>
              <a:t>Окружающий мир</a:t>
            </a:r>
            <a:endParaRPr lang="en-US" altLang="ko-KR" sz="2000" b="1" dirty="0">
              <a:latin typeface="+mj-lt"/>
              <a:ea typeface="돋움" pitchFamily="50" charset="-127"/>
            </a:endParaRPr>
          </a:p>
        </p:txBody>
      </p:sp>
      <p:pic>
        <p:nvPicPr>
          <p:cNvPr id="22" name="Picture 8" descr="Похожее изображение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33417" y="5041077"/>
            <a:ext cx="1649439" cy="845097"/>
          </a:xfrm>
          <a:prstGeom prst="rect">
            <a:avLst/>
          </a:prstGeom>
          <a:noFill/>
        </p:spPr>
      </p:pic>
      <p:sp>
        <p:nvSpPr>
          <p:cNvPr id="23" name="AutoShape 1901"/>
          <p:cNvSpPr>
            <a:spLocks noChangeArrowheads="1"/>
          </p:cNvSpPr>
          <p:nvPr/>
        </p:nvSpPr>
        <p:spPr bwMode="auto">
          <a:xfrm>
            <a:off x="909634" y="3861048"/>
            <a:ext cx="1596672" cy="1152128"/>
          </a:xfrm>
          <a:prstGeom prst="roundRect">
            <a:avLst>
              <a:gd name="adj" fmla="val 0"/>
            </a:avLst>
          </a:prstGeom>
          <a:solidFill>
            <a:schemeClr val="tx1">
              <a:alpha val="34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AutoShape 1901"/>
          <p:cNvSpPr>
            <a:spLocks noChangeArrowheads="1"/>
          </p:cNvSpPr>
          <p:nvPr/>
        </p:nvSpPr>
        <p:spPr bwMode="auto">
          <a:xfrm>
            <a:off x="3621044" y="3861048"/>
            <a:ext cx="1596672" cy="1152128"/>
          </a:xfrm>
          <a:prstGeom prst="roundRect">
            <a:avLst>
              <a:gd name="adj" fmla="val 0"/>
            </a:avLst>
          </a:prstGeom>
          <a:solidFill>
            <a:schemeClr val="tx1">
              <a:alpha val="34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AutoShape 1901"/>
          <p:cNvSpPr>
            <a:spLocks noChangeArrowheads="1"/>
          </p:cNvSpPr>
          <p:nvPr/>
        </p:nvSpPr>
        <p:spPr bwMode="auto">
          <a:xfrm>
            <a:off x="6386184" y="3861048"/>
            <a:ext cx="1596672" cy="1152128"/>
          </a:xfrm>
          <a:prstGeom prst="roundRect">
            <a:avLst>
              <a:gd name="adj" fmla="val 0"/>
            </a:avLst>
          </a:prstGeom>
          <a:solidFill>
            <a:schemeClr val="tx1">
              <a:alpha val="34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Text Box 1909"/>
          <p:cNvSpPr txBox="1">
            <a:spLocks noChangeArrowheads="1"/>
          </p:cNvSpPr>
          <p:nvPr/>
        </p:nvSpPr>
        <p:spPr bwMode="auto">
          <a:xfrm>
            <a:off x="1015312" y="4055334"/>
            <a:ext cx="1385316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ko-KR" sz="2000" dirty="0" smtClean="0">
                <a:solidFill>
                  <a:schemeClr val="bg1"/>
                </a:solidFill>
                <a:latin typeface="Arial Black" pitchFamily="34" charset="0"/>
              </a:rPr>
              <a:t>Область</a:t>
            </a:r>
          </a:p>
          <a:p>
            <a:pPr algn="ctr"/>
            <a:r>
              <a:rPr lang="ru-RU" altLang="ko-KR" sz="3000" dirty="0" smtClean="0">
                <a:solidFill>
                  <a:schemeClr val="bg1"/>
                </a:solidFill>
                <a:latin typeface="Arial Black" pitchFamily="34" charset="0"/>
              </a:rPr>
              <a:t>81</a:t>
            </a:r>
            <a:r>
              <a:rPr lang="en-US" altLang="ko-KR" sz="2000" dirty="0" smtClean="0">
                <a:solidFill>
                  <a:schemeClr val="bg1"/>
                </a:solidFill>
                <a:latin typeface="Arial Black" pitchFamily="34" charset="0"/>
              </a:rPr>
              <a:t>%</a:t>
            </a:r>
            <a:endParaRPr lang="en-US" altLang="ko-KR" sz="2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0" name="Text Box 1909"/>
          <p:cNvSpPr txBox="1">
            <a:spLocks noChangeArrowheads="1"/>
          </p:cNvSpPr>
          <p:nvPr/>
        </p:nvSpPr>
        <p:spPr bwMode="auto">
          <a:xfrm>
            <a:off x="3722008" y="4039901"/>
            <a:ext cx="1385315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ko-KR" sz="2000" dirty="0" smtClean="0">
                <a:solidFill>
                  <a:schemeClr val="bg1"/>
                </a:solidFill>
                <a:latin typeface="Arial Black" pitchFamily="34" charset="0"/>
              </a:rPr>
              <a:t>Область</a:t>
            </a:r>
          </a:p>
          <a:p>
            <a:pPr algn="ctr"/>
            <a:r>
              <a:rPr lang="ru-RU" altLang="ko-KR" sz="3000" dirty="0" smtClean="0">
                <a:solidFill>
                  <a:schemeClr val="bg1"/>
                </a:solidFill>
                <a:latin typeface="Arial Black" pitchFamily="34" charset="0"/>
              </a:rPr>
              <a:t>74,5</a:t>
            </a:r>
            <a:r>
              <a:rPr lang="en-US" altLang="ko-KR" sz="2000" dirty="0" smtClean="0">
                <a:solidFill>
                  <a:schemeClr val="bg1"/>
                </a:solidFill>
                <a:latin typeface="Arial Black" pitchFamily="34" charset="0"/>
              </a:rPr>
              <a:t>%</a:t>
            </a:r>
            <a:endParaRPr lang="en-US" altLang="ko-KR" sz="2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1" name="Text Box 1909"/>
          <p:cNvSpPr txBox="1">
            <a:spLocks noChangeArrowheads="1"/>
          </p:cNvSpPr>
          <p:nvPr/>
        </p:nvSpPr>
        <p:spPr bwMode="auto">
          <a:xfrm>
            <a:off x="6497758" y="4000459"/>
            <a:ext cx="1385315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ko-KR" sz="2000" dirty="0" smtClean="0">
                <a:solidFill>
                  <a:schemeClr val="bg1"/>
                </a:solidFill>
                <a:latin typeface="Arial Black" pitchFamily="34" charset="0"/>
              </a:rPr>
              <a:t>Область</a:t>
            </a:r>
          </a:p>
          <a:p>
            <a:pPr algn="ctr"/>
            <a:r>
              <a:rPr lang="ru-RU" altLang="ko-KR" sz="3000" dirty="0" smtClean="0">
                <a:solidFill>
                  <a:schemeClr val="bg1"/>
                </a:solidFill>
                <a:latin typeface="Arial Black" pitchFamily="34" charset="0"/>
              </a:rPr>
              <a:t>75,1</a:t>
            </a:r>
            <a:r>
              <a:rPr lang="en-US" altLang="ko-KR" sz="2000" dirty="0" smtClean="0">
                <a:solidFill>
                  <a:schemeClr val="bg1"/>
                </a:solidFill>
                <a:latin typeface="Arial Black" pitchFamily="34" charset="0"/>
              </a:rPr>
              <a:t>%</a:t>
            </a:r>
            <a:endParaRPr lang="en-US" altLang="ko-KR" sz="2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2" name="Text Box 1909"/>
          <p:cNvSpPr txBox="1">
            <a:spLocks noChangeArrowheads="1"/>
          </p:cNvSpPr>
          <p:nvPr/>
        </p:nvSpPr>
        <p:spPr bwMode="auto">
          <a:xfrm>
            <a:off x="961953" y="2186790"/>
            <a:ext cx="151836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ko-KR" sz="2000" dirty="0" smtClean="0">
                <a:solidFill>
                  <a:srgbClr val="000099"/>
                </a:solidFill>
                <a:latin typeface="Arial Black" pitchFamily="34" charset="0"/>
              </a:rPr>
              <a:t>4 класс</a:t>
            </a:r>
          </a:p>
          <a:p>
            <a:pPr algn="ctr"/>
            <a:r>
              <a:rPr lang="ru-RU" altLang="ko-KR" sz="3600" dirty="0" smtClean="0">
                <a:solidFill>
                  <a:srgbClr val="000099"/>
                </a:solidFill>
                <a:latin typeface="Arial Black" pitchFamily="34" charset="0"/>
              </a:rPr>
              <a:t>75,3</a:t>
            </a:r>
            <a:r>
              <a:rPr lang="en-US" altLang="ko-KR" sz="2000" dirty="0" smtClean="0">
                <a:solidFill>
                  <a:srgbClr val="000099"/>
                </a:solidFill>
                <a:latin typeface="Arial Black" pitchFamily="34" charset="0"/>
              </a:rPr>
              <a:t>%</a:t>
            </a:r>
            <a:endParaRPr lang="en-US" altLang="ko-KR" sz="2000" dirty="0">
              <a:solidFill>
                <a:srgbClr val="000099"/>
              </a:solidFill>
              <a:latin typeface="Arial Black" pitchFamily="34" charset="0"/>
            </a:endParaRPr>
          </a:p>
        </p:txBody>
      </p:sp>
      <p:sp>
        <p:nvSpPr>
          <p:cNvPr id="33" name="Text Box 1909"/>
          <p:cNvSpPr txBox="1">
            <a:spLocks noChangeArrowheads="1"/>
          </p:cNvSpPr>
          <p:nvPr/>
        </p:nvSpPr>
        <p:spPr bwMode="auto">
          <a:xfrm>
            <a:off x="3655482" y="2198010"/>
            <a:ext cx="151836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ko-KR" sz="2000" dirty="0" smtClean="0">
                <a:solidFill>
                  <a:srgbClr val="000099"/>
                </a:solidFill>
                <a:latin typeface="Arial Black" pitchFamily="34" charset="0"/>
              </a:rPr>
              <a:t>4 класс</a:t>
            </a:r>
          </a:p>
          <a:p>
            <a:pPr algn="ctr"/>
            <a:r>
              <a:rPr lang="ru-RU" altLang="ko-KR" sz="3600" dirty="0" smtClean="0">
                <a:solidFill>
                  <a:srgbClr val="000099"/>
                </a:solidFill>
                <a:latin typeface="Arial Black" pitchFamily="34" charset="0"/>
              </a:rPr>
              <a:t>68,9</a:t>
            </a:r>
            <a:r>
              <a:rPr lang="en-US" altLang="ko-KR" sz="2000" dirty="0" smtClean="0">
                <a:solidFill>
                  <a:srgbClr val="000099"/>
                </a:solidFill>
                <a:latin typeface="Arial Black" pitchFamily="34" charset="0"/>
              </a:rPr>
              <a:t>%</a:t>
            </a:r>
            <a:endParaRPr lang="en-US" altLang="ko-KR" sz="2000" dirty="0">
              <a:solidFill>
                <a:srgbClr val="000099"/>
              </a:solidFill>
              <a:latin typeface="Arial Black" pitchFamily="34" charset="0"/>
            </a:endParaRPr>
          </a:p>
        </p:txBody>
      </p:sp>
      <p:sp>
        <p:nvSpPr>
          <p:cNvPr id="34" name="Text Box 1909"/>
          <p:cNvSpPr txBox="1">
            <a:spLocks noChangeArrowheads="1"/>
          </p:cNvSpPr>
          <p:nvPr/>
        </p:nvSpPr>
        <p:spPr bwMode="auto">
          <a:xfrm>
            <a:off x="6424044" y="2205480"/>
            <a:ext cx="151836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ko-KR" sz="2000" dirty="0" smtClean="0">
                <a:solidFill>
                  <a:srgbClr val="000099"/>
                </a:solidFill>
                <a:latin typeface="Arial Black" pitchFamily="34" charset="0"/>
              </a:rPr>
              <a:t>4 класс</a:t>
            </a:r>
          </a:p>
          <a:p>
            <a:pPr algn="ctr"/>
            <a:r>
              <a:rPr lang="ru-RU" altLang="ko-KR" sz="3600" dirty="0" smtClean="0">
                <a:solidFill>
                  <a:srgbClr val="000099"/>
                </a:solidFill>
                <a:latin typeface="Arial Black" pitchFamily="34" charset="0"/>
              </a:rPr>
              <a:t>68,3</a:t>
            </a:r>
            <a:r>
              <a:rPr lang="en-US" altLang="ko-KR" sz="2000" dirty="0" smtClean="0">
                <a:solidFill>
                  <a:srgbClr val="000099"/>
                </a:solidFill>
                <a:latin typeface="Arial Black" pitchFamily="34" charset="0"/>
              </a:rPr>
              <a:t>%</a:t>
            </a:r>
            <a:endParaRPr lang="en-US" altLang="ko-KR" sz="2000" dirty="0">
              <a:solidFill>
                <a:srgbClr val="000099"/>
              </a:solidFill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25758" y="10527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Качество </a:t>
            </a:r>
            <a:r>
              <a:rPr lang="ru-RU" sz="24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обученности</a:t>
            </a:r>
            <a:endParaRPr lang="ru-RU" sz="24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32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830997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Всероссийские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проверочные работы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948"/>
          <p:cNvSpPr txBox="1">
            <a:spLocks noChangeArrowheads="1"/>
          </p:cNvSpPr>
          <p:nvPr/>
        </p:nvSpPr>
        <p:spPr bwMode="auto">
          <a:xfrm>
            <a:off x="392831" y="5980734"/>
            <a:ext cx="168988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ko-KR" sz="2000" b="1" dirty="0" smtClean="0">
                <a:latin typeface="+mj-lt"/>
                <a:ea typeface="돋움" pitchFamily="50" charset="-127"/>
              </a:rPr>
              <a:t>Английский</a:t>
            </a:r>
          </a:p>
          <a:p>
            <a:pPr algn="ctr"/>
            <a:r>
              <a:rPr lang="ru-RU" altLang="ko-KR" sz="2000" b="1" dirty="0" smtClean="0">
                <a:latin typeface="+mj-lt"/>
                <a:ea typeface="돋움" pitchFamily="50" charset="-127"/>
              </a:rPr>
              <a:t>язык</a:t>
            </a:r>
            <a:endParaRPr lang="en-US" altLang="ko-KR" sz="2000" b="1" dirty="0">
              <a:latin typeface="+mj-lt"/>
              <a:ea typeface="돋움" pitchFamily="50" charset="-127"/>
            </a:endParaRPr>
          </a:p>
        </p:txBody>
      </p:sp>
      <p:grpSp>
        <p:nvGrpSpPr>
          <p:cNvPr id="16" name="Группа 97"/>
          <p:cNvGrpSpPr/>
          <p:nvPr/>
        </p:nvGrpSpPr>
        <p:grpSpPr>
          <a:xfrm>
            <a:off x="508234" y="1182532"/>
            <a:ext cx="1574483" cy="4094764"/>
            <a:chOff x="120787" y="1844822"/>
            <a:chExt cx="1603069" cy="3541713"/>
          </a:xfrm>
        </p:grpSpPr>
        <p:sp>
          <p:nvSpPr>
            <p:cNvPr id="17" name="AutoShape 1896"/>
            <p:cNvSpPr>
              <a:spLocks noChangeArrowheads="1"/>
            </p:cNvSpPr>
            <p:nvPr/>
          </p:nvSpPr>
          <p:spPr bwMode="auto">
            <a:xfrm>
              <a:off x="230235" y="1844822"/>
              <a:ext cx="1389998" cy="3541713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AutoShape 1901"/>
            <p:cNvSpPr>
              <a:spLocks noChangeArrowheads="1"/>
            </p:cNvSpPr>
            <p:nvPr/>
          </p:nvSpPr>
          <p:spPr bwMode="auto">
            <a:xfrm>
              <a:off x="252751" y="4141738"/>
              <a:ext cx="1367482" cy="1027917"/>
            </a:xfrm>
            <a:prstGeom prst="roundRect">
              <a:avLst>
                <a:gd name="adj" fmla="val 0"/>
              </a:avLst>
            </a:prstGeom>
            <a:solidFill>
              <a:schemeClr val="tx1">
                <a:alpha val="34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Text Box 1909"/>
            <p:cNvSpPr txBox="1">
              <a:spLocks noChangeArrowheads="1"/>
            </p:cNvSpPr>
            <p:nvPr/>
          </p:nvSpPr>
          <p:spPr bwMode="auto">
            <a:xfrm>
              <a:off x="120787" y="2175834"/>
              <a:ext cx="1603069" cy="931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altLang="ko-KR" dirty="0" smtClean="0">
                  <a:solidFill>
                    <a:srgbClr val="000099"/>
                  </a:solidFill>
                  <a:latin typeface="Arial Black" pitchFamily="34" charset="0"/>
                </a:rPr>
                <a:t>11 класс</a:t>
              </a:r>
            </a:p>
            <a:p>
              <a:pPr algn="ctr"/>
              <a:endParaRPr lang="ru-RU" altLang="ko-KR" dirty="0">
                <a:solidFill>
                  <a:srgbClr val="000099"/>
                </a:solidFill>
                <a:latin typeface="Arial Black" pitchFamily="34" charset="0"/>
              </a:endParaRPr>
            </a:p>
            <a:p>
              <a:pPr algn="ctr"/>
              <a:r>
                <a:rPr lang="ru-RU" altLang="ko-KR" sz="2800" dirty="0" smtClean="0">
                  <a:solidFill>
                    <a:srgbClr val="000099"/>
                  </a:solidFill>
                  <a:latin typeface="Arial Black" pitchFamily="34" charset="0"/>
                </a:rPr>
                <a:t>85,8%</a:t>
              </a:r>
            </a:p>
          </p:txBody>
        </p:sp>
        <p:sp>
          <p:nvSpPr>
            <p:cNvPr id="21" name="Text Box 1909"/>
            <p:cNvSpPr txBox="1">
              <a:spLocks noChangeArrowheads="1"/>
            </p:cNvSpPr>
            <p:nvPr/>
          </p:nvSpPr>
          <p:spPr bwMode="auto">
            <a:xfrm>
              <a:off x="227666" y="4359222"/>
              <a:ext cx="1286426" cy="585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ru-RU" altLang="ko-KR" dirty="0" smtClean="0">
                  <a:solidFill>
                    <a:schemeClr val="bg1"/>
                  </a:solidFill>
                  <a:latin typeface="Arial Black" pitchFamily="34" charset="0"/>
                </a:rPr>
                <a:t>Область</a:t>
              </a:r>
            </a:p>
            <a:p>
              <a:pPr algn="ctr"/>
              <a:r>
                <a:rPr lang="ru-RU" altLang="ko-KR" sz="2000" dirty="0" smtClean="0">
                  <a:solidFill>
                    <a:schemeClr val="bg1"/>
                  </a:solidFill>
                  <a:latin typeface="Arial Black" pitchFamily="34" charset="0"/>
                </a:rPr>
                <a:t>91,2%</a:t>
              </a:r>
            </a:p>
          </p:txBody>
        </p:sp>
      </p:grpSp>
      <p:sp>
        <p:nvSpPr>
          <p:cNvPr id="22" name="Text Box 1948"/>
          <p:cNvSpPr txBox="1">
            <a:spLocks noChangeArrowheads="1"/>
          </p:cNvSpPr>
          <p:nvPr/>
        </p:nvSpPr>
        <p:spPr bwMode="auto">
          <a:xfrm>
            <a:off x="4892007" y="6071838"/>
            <a:ext cx="12382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ko-KR" sz="2000" b="1" dirty="0" smtClean="0">
                <a:latin typeface="+mj-lt"/>
                <a:ea typeface="돋움" pitchFamily="50" charset="-127"/>
              </a:rPr>
              <a:t>Биология</a:t>
            </a:r>
            <a:endParaRPr lang="en-US" altLang="ko-KR" sz="2000" b="1" dirty="0">
              <a:latin typeface="+mj-lt"/>
              <a:ea typeface="돋움" pitchFamily="50" charset="-127"/>
            </a:endParaRPr>
          </a:p>
        </p:txBody>
      </p:sp>
      <p:grpSp>
        <p:nvGrpSpPr>
          <p:cNvPr id="29" name="Группа 99"/>
          <p:cNvGrpSpPr/>
          <p:nvPr/>
        </p:nvGrpSpPr>
        <p:grpSpPr>
          <a:xfrm>
            <a:off x="4810596" y="1267767"/>
            <a:ext cx="1489597" cy="4082681"/>
            <a:chOff x="3329162" y="1861769"/>
            <a:chExt cx="1281291" cy="3541713"/>
          </a:xfrm>
        </p:grpSpPr>
        <p:sp>
          <p:nvSpPr>
            <p:cNvPr id="30" name="AutoShape 1896"/>
            <p:cNvSpPr>
              <a:spLocks noChangeArrowheads="1"/>
            </p:cNvSpPr>
            <p:nvPr/>
          </p:nvSpPr>
          <p:spPr bwMode="auto">
            <a:xfrm>
              <a:off x="3329162" y="1861769"/>
              <a:ext cx="1281290" cy="3541713"/>
            </a:xfrm>
            <a:prstGeom prst="roundRect">
              <a:avLst>
                <a:gd name="adj" fmla="val 16667"/>
              </a:avLst>
            </a:prstGeom>
            <a:solidFill>
              <a:srgbClr val="00C85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utoShape 1902"/>
            <p:cNvSpPr>
              <a:spLocks noChangeArrowheads="1"/>
            </p:cNvSpPr>
            <p:nvPr/>
          </p:nvSpPr>
          <p:spPr bwMode="auto">
            <a:xfrm>
              <a:off x="3329162" y="4140301"/>
              <a:ext cx="1281291" cy="1020334"/>
            </a:xfrm>
            <a:prstGeom prst="roundRect">
              <a:avLst>
                <a:gd name="adj" fmla="val 0"/>
              </a:avLst>
            </a:prstGeom>
            <a:solidFill>
              <a:schemeClr val="tx1">
                <a:alpha val="34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Text Box 1909"/>
            <p:cNvSpPr txBox="1">
              <a:spLocks noChangeArrowheads="1"/>
            </p:cNvSpPr>
            <p:nvPr/>
          </p:nvSpPr>
          <p:spPr bwMode="auto">
            <a:xfrm>
              <a:off x="3411988" y="4376212"/>
              <a:ext cx="1086799" cy="587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ru-RU" altLang="ko-KR" dirty="0" smtClean="0">
                  <a:solidFill>
                    <a:schemeClr val="bg1"/>
                  </a:solidFill>
                  <a:latin typeface="Arial Black" pitchFamily="34" charset="0"/>
                </a:rPr>
                <a:t>Область</a:t>
              </a:r>
            </a:p>
            <a:p>
              <a:pPr algn="ctr"/>
              <a:r>
                <a:rPr lang="ru-RU" altLang="ko-KR" sz="2000" dirty="0" smtClean="0">
                  <a:solidFill>
                    <a:schemeClr val="bg1"/>
                  </a:solidFill>
                  <a:latin typeface="Arial Black" pitchFamily="34" charset="0"/>
                </a:rPr>
                <a:t>78,2%</a:t>
              </a:r>
            </a:p>
          </p:txBody>
        </p:sp>
      </p:grpSp>
      <p:sp>
        <p:nvSpPr>
          <p:cNvPr id="39" name="Text Box 1949"/>
          <p:cNvSpPr txBox="1">
            <a:spLocks noChangeArrowheads="1"/>
          </p:cNvSpPr>
          <p:nvPr/>
        </p:nvSpPr>
        <p:spPr bwMode="auto">
          <a:xfrm>
            <a:off x="2822834" y="6076116"/>
            <a:ext cx="137885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ko-KR" sz="2000" b="1" dirty="0" smtClean="0">
                <a:latin typeface="+mj-lt"/>
                <a:ea typeface="돋움" pitchFamily="50" charset="-127"/>
              </a:rPr>
              <a:t>История</a:t>
            </a:r>
            <a:endParaRPr lang="en-US" altLang="ko-KR" sz="2000" b="1" dirty="0">
              <a:latin typeface="+mj-lt"/>
              <a:ea typeface="돋움" pitchFamily="50" charset="-127"/>
            </a:endParaRPr>
          </a:p>
        </p:txBody>
      </p:sp>
      <p:grpSp>
        <p:nvGrpSpPr>
          <p:cNvPr id="40" name="Группа 100"/>
          <p:cNvGrpSpPr/>
          <p:nvPr/>
        </p:nvGrpSpPr>
        <p:grpSpPr>
          <a:xfrm>
            <a:off x="2644296" y="1225327"/>
            <a:ext cx="1639671" cy="4068168"/>
            <a:chOff x="4749877" y="1861769"/>
            <a:chExt cx="1475463" cy="3541713"/>
          </a:xfrm>
        </p:grpSpPr>
        <p:sp>
          <p:nvSpPr>
            <p:cNvPr id="41" name="AutoShape 1896"/>
            <p:cNvSpPr>
              <a:spLocks noChangeArrowheads="1"/>
            </p:cNvSpPr>
            <p:nvPr/>
          </p:nvSpPr>
          <p:spPr bwMode="auto">
            <a:xfrm>
              <a:off x="4829278" y="1861769"/>
              <a:ext cx="1281290" cy="3541713"/>
            </a:xfrm>
            <a:prstGeom prst="roundRect">
              <a:avLst>
                <a:gd name="adj" fmla="val 16667"/>
              </a:avLst>
            </a:prstGeom>
            <a:solidFill>
              <a:srgbClr val="FF71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Text Box 1909"/>
            <p:cNvSpPr txBox="1">
              <a:spLocks noChangeArrowheads="1"/>
            </p:cNvSpPr>
            <p:nvPr/>
          </p:nvSpPr>
          <p:spPr bwMode="auto">
            <a:xfrm>
              <a:off x="4749877" y="2169673"/>
              <a:ext cx="1475463" cy="9378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ru-RU" altLang="ko-KR" dirty="0" smtClean="0">
                  <a:solidFill>
                    <a:srgbClr val="000099"/>
                  </a:solidFill>
                  <a:latin typeface="Arial Black" pitchFamily="34" charset="0"/>
                </a:rPr>
                <a:t>11 класс</a:t>
              </a:r>
            </a:p>
            <a:p>
              <a:pPr algn="ctr"/>
              <a:endParaRPr lang="ru-RU" altLang="ko-KR" dirty="0" smtClean="0">
                <a:solidFill>
                  <a:srgbClr val="000099"/>
                </a:solidFill>
                <a:latin typeface="Arial Black" pitchFamily="34" charset="0"/>
              </a:endParaRPr>
            </a:p>
            <a:p>
              <a:pPr algn="ctr"/>
              <a:r>
                <a:rPr lang="ru-RU" altLang="ko-KR" sz="2800" dirty="0" smtClean="0">
                  <a:solidFill>
                    <a:srgbClr val="000099"/>
                  </a:solidFill>
                  <a:latin typeface="Arial Black" pitchFamily="34" charset="0"/>
                </a:rPr>
                <a:t>66,7%</a:t>
              </a:r>
            </a:p>
          </p:txBody>
        </p:sp>
        <p:sp>
          <p:nvSpPr>
            <p:cNvPr id="43" name="AutoShape 1902"/>
            <p:cNvSpPr>
              <a:spLocks noChangeArrowheads="1"/>
            </p:cNvSpPr>
            <p:nvPr/>
          </p:nvSpPr>
          <p:spPr bwMode="auto">
            <a:xfrm>
              <a:off x="4829278" y="4148429"/>
              <a:ext cx="1281289" cy="1023973"/>
            </a:xfrm>
            <a:prstGeom prst="roundRect">
              <a:avLst>
                <a:gd name="adj" fmla="val 0"/>
              </a:avLst>
            </a:prstGeom>
            <a:solidFill>
              <a:schemeClr val="tx1">
                <a:alpha val="34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Text Box 1909"/>
            <p:cNvSpPr txBox="1">
              <a:spLocks noChangeArrowheads="1"/>
            </p:cNvSpPr>
            <p:nvPr/>
          </p:nvSpPr>
          <p:spPr bwMode="auto">
            <a:xfrm>
              <a:off x="4901446" y="4368014"/>
              <a:ext cx="1136952" cy="589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ru-RU" altLang="ko-KR" dirty="0" smtClean="0">
                  <a:solidFill>
                    <a:schemeClr val="bg1"/>
                  </a:solidFill>
                  <a:latin typeface="Arial Black" pitchFamily="34" charset="0"/>
                </a:rPr>
                <a:t>Область</a:t>
              </a:r>
            </a:p>
            <a:p>
              <a:pPr algn="ctr"/>
              <a:r>
                <a:rPr lang="ru-RU" altLang="ko-KR" sz="2000" dirty="0" smtClean="0">
                  <a:solidFill>
                    <a:schemeClr val="bg1"/>
                  </a:solidFill>
                  <a:latin typeface="Arial Black" pitchFamily="34" charset="0"/>
                </a:rPr>
                <a:t>81,7%</a:t>
              </a:r>
            </a:p>
          </p:txBody>
        </p:sp>
      </p:grpSp>
      <p:sp>
        <p:nvSpPr>
          <p:cNvPr id="45" name="Text Box 1949"/>
          <p:cNvSpPr txBox="1">
            <a:spLocks noChangeArrowheads="1"/>
          </p:cNvSpPr>
          <p:nvPr/>
        </p:nvSpPr>
        <p:spPr bwMode="auto">
          <a:xfrm>
            <a:off x="7047852" y="6050638"/>
            <a:ext cx="156444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ko-KR" sz="2000" b="1" dirty="0" smtClean="0">
                <a:latin typeface="+mj-lt"/>
                <a:ea typeface="돋움" pitchFamily="50" charset="-127"/>
              </a:rPr>
              <a:t>География</a:t>
            </a:r>
            <a:endParaRPr lang="en-US" altLang="ko-KR" sz="2000" b="1" dirty="0">
              <a:latin typeface="+mj-lt"/>
              <a:ea typeface="돋움" pitchFamily="50" charset="-127"/>
            </a:endParaRPr>
          </a:p>
        </p:txBody>
      </p:sp>
      <p:grpSp>
        <p:nvGrpSpPr>
          <p:cNvPr id="46" name="Группа 102"/>
          <p:cNvGrpSpPr/>
          <p:nvPr/>
        </p:nvGrpSpPr>
        <p:grpSpPr>
          <a:xfrm>
            <a:off x="6732240" y="1255684"/>
            <a:ext cx="1833878" cy="4007455"/>
            <a:chOff x="7290273" y="1815571"/>
            <a:chExt cx="1457451" cy="3541713"/>
          </a:xfrm>
        </p:grpSpPr>
        <p:sp>
          <p:nvSpPr>
            <p:cNvPr id="47" name="AutoShape 1896"/>
            <p:cNvSpPr>
              <a:spLocks noChangeArrowheads="1"/>
            </p:cNvSpPr>
            <p:nvPr/>
          </p:nvSpPr>
          <p:spPr bwMode="auto">
            <a:xfrm>
              <a:off x="7383740" y="1815571"/>
              <a:ext cx="1189534" cy="3541713"/>
            </a:xfrm>
            <a:prstGeom prst="roundRect">
              <a:avLst>
                <a:gd name="adj" fmla="val 16667"/>
              </a:avLst>
            </a:prstGeom>
            <a:solidFill>
              <a:srgbClr val="EB6E1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AutoShape 1902"/>
            <p:cNvSpPr>
              <a:spLocks noChangeArrowheads="1"/>
            </p:cNvSpPr>
            <p:nvPr/>
          </p:nvSpPr>
          <p:spPr bwMode="auto">
            <a:xfrm>
              <a:off x="7400946" y="4086029"/>
              <a:ext cx="1158469" cy="1029403"/>
            </a:xfrm>
            <a:prstGeom prst="roundRect">
              <a:avLst>
                <a:gd name="adj" fmla="val 0"/>
              </a:avLst>
            </a:prstGeom>
            <a:solidFill>
              <a:schemeClr val="tx1">
                <a:alpha val="34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Text Box 1909"/>
            <p:cNvSpPr txBox="1">
              <a:spLocks noChangeArrowheads="1"/>
            </p:cNvSpPr>
            <p:nvPr/>
          </p:nvSpPr>
          <p:spPr bwMode="auto">
            <a:xfrm>
              <a:off x="7290273" y="2089658"/>
              <a:ext cx="1457451" cy="1006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altLang="ko-KR" dirty="0" smtClean="0">
                  <a:solidFill>
                    <a:srgbClr val="000099"/>
                  </a:solidFill>
                  <a:latin typeface="Arial Black" pitchFamily="34" charset="0"/>
                </a:rPr>
                <a:t>11 класс</a:t>
              </a:r>
            </a:p>
            <a:p>
              <a:pPr algn="ctr"/>
              <a:endParaRPr lang="ru-RU" altLang="ko-KR" dirty="0" smtClean="0">
                <a:solidFill>
                  <a:srgbClr val="000099"/>
                </a:solidFill>
                <a:latin typeface="Arial Black" pitchFamily="34" charset="0"/>
              </a:endParaRPr>
            </a:p>
            <a:p>
              <a:pPr algn="ctr"/>
              <a:r>
                <a:rPr lang="ru-RU" altLang="ko-KR" sz="3200" dirty="0" smtClean="0">
                  <a:solidFill>
                    <a:srgbClr val="000099"/>
                  </a:solidFill>
                  <a:latin typeface="Arial Black" pitchFamily="34" charset="0"/>
                </a:rPr>
                <a:t>71,4%</a:t>
              </a:r>
            </a:p>
          </p:txBody>
        </p:sp>
        <p:sp>
          <p:nvSpPr>
            <p:cNvPr id="50" name="Text Box 1909"/>
            <p:cNvSpPr txBox="1">
              <a:spLocks noChangeArrowheads="1"/>
            </p:cNvSpPr>
            <p:nvPr/>
          </p:nvSpPr>
          <p:spPr bwMode="auto">
            <a:xfrm>
              <a:off x="7332984" y="4338170"/>
              <a:ext cx="1372028" cy="598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altLang="ko-KR" dirty="0" smtClean="0">
                  <a:solidFill>
                    <a:schemeClr val="bg1"/>
                  </a:solidFill>
                  <a:latin typeface="Arial Black" pitchFamily="34" charset="0"/>
                </a:rPr>
                <a:t>Область</a:t>
              </a:r>
            </a:p>
            <a:p>
              <a:pPr algn="ctr"/>
              <a:r>
                <a:rPr lang="ru-RU" altLang="ko-KR" sz="2000" dirty="0" smtClean="0">
                  <a:solidFill>
                    <a:schemeClr val="bg1"/>
                  </a:solidFill>
                  <a:latin typeface="Arial Black" pitchFamily="34" charset="0"/>
                </a:rPr>
                <a:t>73,9%</a:t>
              </a:r>
            </a:p>
          </p:txBody>
        </p:sp>
      </p:grpSp>
      <p:pic>
        <p:nvPicPr>
          <p:cNvPr id="51" name="Picture 8" descr="Похожее изображени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17463" y="5047556"/>
            <a:ext cx="1482729" cy="997572"/>
          </a:xfrm>
          <a:prstGeom prst="rect">
            <a:avLst/>
          </a:prstGeom>
          <a:noFill/>
        </p:spPr>
      </p:pic>
      <p:pic>
        <p:nvPicPr>
          <p:cNvPr id="52" name="Picture 4" descr="Картинки по запросу картинки песочные часы"/>
          <p:cNvPicPr>
            <a:picLocks noChangeAspect="1" noChangeArrowheads="1"/>
          </p:cNvPicPr>
          <p:nvPr/>
        </p:nvPicPr>
        <p:blipFill>
          <a:blip r:embed="rId7" cstate="print"/>
          <a:srcRect b="19048"/>
          <a:stretch>
            <a:fillRect/>
          </a:stretch>
        </p:blipFill>
        <p:spPr bwMode="auto">
          <a:xfrm>
            <a:off x="2666024" y="5047556"/>
            <a:ext cx="1491352" cy="981786"/>
          </a:xfrm>
          <a:prstGeom prst="rect">
            <a:avLst/>
          </a:prstGeom>
          <a:noFill/>
        </p:spPr>
      </p:pic>
      <p:pic>
        <p:nvPicPr>
          <p:cNvPr id="54" name="Picture 6" descr="Похожее изображение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97396" y="5032896"/>
            <a:ext cx="1431777" cy="1017742"/>
          </a:xfrm>
          <a:prstGeom prst="rect">
            <a:avLst/>
          </a:prstGeom>
          <a:noFill/>
        </p:spPr>
      </p:pic>
      <p:pic>
        <p:nvPicPr>
          <p:cNvPr id="56" name="Рисунок 55" descr="bell-tower-cliparts-1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0737" y="4751243"/>
            <a:ext cx="1197620" cy="1299395"/>
          </a:xfrm>
          <a:prstGeom prst="rect">
            <a:avLst/>
          </a:prstGeom>
        </p:spPr>
      </p:pic>
      <p:sp>
        <p:nvSpPr>
          <p:cNvPr id="57" name="Text Box 1909"/>
          <p:cNvSpPr txBox="1">
            <a:spLocks noChangeArrowheads="1"/>
          </p:cNvSpPr>
          <p:nvPr/>
        </p:nvSpPr>
        <p:spPr bwMode="auto">
          <a:xfrm>
            <a:off x="4823506" y="1504258"/>
            <a:ext cx="147668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ko-KR" sz="2000" dirty="0" smtClean="0">
                <a:solidFill>
                  <a:srgbClr val="000099"/>
                </a:solidFill>
                <a:latin typeface="Arial Black" pitchFamily="34" charset="0"/>
              </a:rPr>
              <a:t>11 класс</a:t>
            </a:r>
          </a:p>
          <a:p>
            <a:pPr algn="ctr"/>
            <a:endParaRPr lang="ru-RU" altLang="ko-KR" sz="2000" dirty="0" smtClean="0">
              <a:solidFill>
                <a:srgbClr val="000099"/>
              </a:solidFill>
              <a:latin typeface="Arial Black" pitchFamily="34" charset="0"/>
            </a:endParaRPr>
          </a:p>
          <a:p>
            <a:pPr algn="ctr"/>
            <a:r>
              <a:rPr lang="ru-RU" altLang="ko-KR" sz="3200" dirty="0" smtClean="0">
                <a:solidFill>
                  <a:srgbClr val="000099"/>
                </a:solidFill>
                <a:latin typeface="Arial Black" pitchFamily="34" charset="0"/>
              </a:rPr>
              <a:t>50%</a:t>
            </a:r>
            <a:endParaRPr lang="en-US" altLang="ko-KR" dirty="0">
              <a:solidFill>
                <a:srgbClr val="000099"/>
              </a:solidFill>
              <a:latin typeface="Arial Black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1925758" y="78605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Качество </a:t>
            </a:r>
            <a:r>
              <a:rPr lang="ru-RU" sz="24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обученности</a:t>
            </a:r>
            <a:endParaRPr lang="ru-RU" sz="24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65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411137" y="83416"/>
            <a:ext cx="1727157" cy="87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584775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Образование детей </a:t>
            </a:r>
            <a:r>
              <a:rPr lang="ru-RU" alt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 </a:t>
            </a:r>
            <a:r>
              <a:rPr lang="ru-RU" alt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ОВЗ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0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Группа 36"/>
          <p:cNvGrpSpPr/>
          <p:nvPr/>
        </p:nvGrpSpPr>
        <p:grpSpPr>
          <a:xfrm>
            <a:off x="-64489" y="1042313"/>
            <a:ext cx="9208489" cy="5563687"/>
            <a:chOff x="-64489" y="694024"/>
            <a:chExt cx="9208489" cy="5563687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83" t="5586" r="2692" b="55849"/>
            <a:stretch/>
          </p:blipFill>
          <p:spPr>
            <a:xfrm>
              <a:off x="1979712" y="1124744"/>
              <a:ext cx="4896544" cy="4464496"/>
            </a:xfrm>
            <a:prstGeom prst="rect">
              <a:avLst/>
            </a:prstGeom>
          </p:spPr>
        </p:pic>
        <p:pic>
          <p:nvPicPr>
            <p:cNvPr id="3074" name="Picture 2" descr="http://doy3.ucoz.ru/4kartinki/ovz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840" y="4217219"/>
              <a:ext cx="1084283" cy="858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409288" y="2802994"/>
              <a:ext cx="124264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600" b="1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 </a:t>
              </a:r>
            </a:p>
          </p:txBody>
        </p:sp>
        <p:cxnSp>
          <p:nvCxnSpPr>
            <p:cNvPr id="5" name="Прямая соединительная линия 4"/>
            <p:cNvCxnSpPr/>
            <p:nvPr/>
          </p:nvCxnSpPr>
          <p:spPr>
            <a:xfrm flipV="1">
              <a:off x="6228184" y="1066597"/>
              <a:ext cx="648072" cy="418187"/>
            </a:xfrm>
            <a:prstGeom prst="line">
              <a:avLst/>
            </a:prstGeom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6876256" y="1066597"/>
              <a:ext cx="864096" cy="0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5436096" y="2841454"/>
              <a:ext cx="124264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600" b="1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 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906159" y="1412776"/>
              <a:ext cx="166584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600" b="1" dirty="0" smtClean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252</a:t>
              </a:r>
              <a:r>
                <a:rPr lang="ru-RU" sz="6600" b="1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889394" y="4081032"/>
              <a:ext cx="607859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24400" y="1565176"/>
              <a:ext cx="124264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600" b="1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33 </a:t>
              </a:r>
            </a:p>
          </p:txBody>
        </p:sp>
        <p:cxnSp>
          <p:nvCxnSpPr>
            <p:cNvPr id="21" name="Прямая соединительная линия 20"/>
            <p:cNvCxnSpPr/>
            <p:nvPr/>
          </p:nvCxnSpPr>
          <p:spPr>
            <a:xfrm flipV="1">
              <a:off x="6981796" y="3382958"/>
              <a:ext cx="378405" cy="889"/>
            </a:xfrm>
            <a:prstGeom prst="line">
              <a:avLst/>
            </a:prstGeom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5988713" y="5334381"/>
              <a:ext cx="612395" cy="563315"/>
            </a:xfrm>
            <a:prstGeom prst="line">
              <a:avLst/>
            </a:prstGeom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6601108" y="5897696"/>
              <a:ext cx="569890" cy="0"/>
            </a:xfrm>
            <a:prstGeom prst="line">
              <a:avLst/>
            </a:prstGeom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970396" y="1066597"/>
              <a:ext cx="711696" cy="576050"/>
            </a:xfrm>
            <a:prstGeom prst="line">
              <a:avLst/>
            </a:prstGeom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 flipV="1">
              <a:off x="1183137" y="1060882"/>
              <a:ext cx="775407" cy="5715"/>
            </a:xfrm>
            <a:prstGeom prst="line">
              <a:avLst/>
            </a:prstGeom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flipV="1">
              <a:off x="1183137" y="3356993"/>
              <a:ext cx="743805" cy="18595"/>
            </a:xfrm>
            <a:prstGeom prst="line">
              <a:avLst/>
            </a:prstGeom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7827212" y="694024"/>
              <a:ext cx="96693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ДЕТИ </a:t>
              </a:r>
            </a:p>
            <a:p>
              <a:r>
                <a:rPr lang="ru-RU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 ОВЗ</a:t>
              </a:r>
              <a:endPara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323342" y="2851754"/>
              <a:ext cx="182065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ДЕТИ </a:t>
              </a:r>
            </a:p>
            <a:p>
              <a:pPr algn="ctr"/>
              <a:r>
                <a:rPr lang="ru-RU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ИНВАЛИДЫ</a:t>
              </a:r>
              <a:endPara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291203" y="5334381"/>
              <a:ext cx="15881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СЕМЕЙНАЯ ФОРМА ОБУЧЕНИЯ</a:t>
              </a:r>
              <a:endParaRPr lang="ru-RU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27552" y="734179"/>
              <a:ext cx="96693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ДЕТИ </a:t>
              </a:r>
            </a:p>
            <a:p>
              <a:r>
                <a:rPr lang="ru-RU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 ОВЗ</a:t>
              </a:r>
              <a:endPara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-64489" y="2820635"/>
              <a:ext cx="182065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ДЕТИ </a:t>
              </a:r>
            </a:p>
            <a:p>
              <a:pPr algn="ctr"/>
              <a:r>
                <a:rPr lang="ru-RU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ИНВАЛИДЫ</a:t>
              </a:r>
              <a:endPara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2182087" y="594384"/>
            <a:ext cx="1820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ДОУ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690617" y="631999"/>
            <a:ext cx="2570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28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954107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Целевые </a:t>
            </a:r>
            <a:r>
              <a:rPr lang="ru-RU" alt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установки</a:t>
            </a:r>
          </a:p>
          <a:p>
            <a:pPr algn="ctr"/>
            <a:r>
              <a:rPr lang="ru-RU" alt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Указа Президента РФ</a:t>
            </a:r>
            <a:endParaRPr lang="ru-RU" alt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2" y="160337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GetImage.png"/>
          <p:cNvPicPr>
            <a:picLocks noChangeAspect="1"/>
          </p:cNvPicPr>
          <p:nvPr/>
        </p:nvPicPr>
        <p:blipFill rotWithShape="1">
          <a:blip r:embed="rId6" cstate="print"/>
          <a:srcRect l="8361" t="4627" r="7668" b="10489"/>
          <a:stretch/>
        </p:blipFill>
        <p:spPr>
          <a:xfrm>
            <a:off x="64072" y="949210"/>
            <a:ext cx="2864792" cy="4095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Скругленная прямоугольная выноска 13"/>
          <p:cNvSpPr/>
          <p:nvPr/>
        </p:nvSpPr>
        <p:spPr>
          <a:xfrm>
            <a:off x="2698406" y="949210"/>
            <a:ext cx="4927600" cy="817245"/>
          </a:xfrm>
          <a:prstGeom prst="wedgeRoundRectCallout">
            <a:avLst>
              <a:gd name="adj1" fmla="val -56186"/>
              <a:gd name="adj2" fmla="val 54394"/>
              <a:gd name="adj3" fmla="val 16667"/>
            </a:avLst>
          </a:prstGeom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«…достижение 100-процентной доступности (к 2021 году) дошкольного образования для детей в возрасте до трёх лет»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3054370" y="1700808"/>
            <a:ext cx="5871029" cy="1770698"/>
          </a:xfrm>
          <a:prstGeom prst="wedgeRoundRectCallout">
            <a:avLst>
              <a:gd name="adj1" fmla="val -54918"/>
              <a:gd name="adj2" fmla="val 5707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«…внедрение на уровнях основного общего и среднего общего образования новых методов обучения и воспитания, образовательных технологий, обеспечивающих освоение обучающимися базовых навыков и умений, повышение их мотивации к обучению и вовлечённости в образовательный процесс, а также обновление содержания и совершенствование методов обучения предметной области «Технология»</a:t>
            </a: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355599" y="5686922"/>
            <a:ext cx="7859487" cy="817245"/>
          </a:xfrm>
          <a:prstGeom prst="wedgeRoundRectCallout">
            <a:avLst>
              <a:gd name="adj1" fmla="val -46943"/>
              <a:gd name="adj2" fmla="val -91606"/>
              <a:gd name="adj3" fmla="val 16667"/>
            </a:avLst>
          </a:prstGeom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«…создание условий для раннего развития детей в возрасте до трёх лет, реализация программы психолого-педагогической, методической и консультативной помощи родителям детей, получающих дошкольное образование в семье»</a:t>
            </a: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3156857" y="4509120"/>
            <a:ext cx="5987143" cy="1293971"/>
          </a:xfrm>
          <a:prstGeom prst="wedgeRoundRectCallout">
            <a:avLst>
              <a:gd name="adj1" fmla="val -57416"/>
              <a:gd name="adj2" fmla="val -44992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«…формирование эффективной системы выявления, поддержки и развития способностей и талантов у детей и молодёжи, основанной на принципах справедливости, всеобщности и направленной на самоопределение и профессиональную ориентацию всех обучающихся»</a:t>
            </a:r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3062514" y="3573016"/>
            <a:ext cx="5892799" cy="817245"/>
          </a:xfrm>
          <a:prstGeom prst="wedgeRoundRectCallout">
            <a:avLst>
              <a:gd name="adj1" fmla="val -54998"/>
              <a:gd name="adj2" fmla="val 7799"/>
              <a:gd name="adj3" fmla="val 16667"/>
            </a:avLst>
          </a:prstGeom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«…создание современной и безопасной цифровой образовательной среды, обеспечивающей высокое качество и доступность образования всех видов и уровней»</a:t>
            </a:r>
          </a:p>
        </p:txBody>
      </p:sp>
    </p:spTree>
    <p:extLst>
      <p:ext uri="{BB962C8B-B14F-4D97-AF65-F5344CB8AC3E}">
        <p14:creationId xmlns:p14="http://schemas.microsoft.com/office/powerpoint/2010/main" val="51591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99443574"/>
              </p:ext>
            </p:extLst>
          </p:nvPr>
        </p:nvGraphicFramePr>
        <p:xfrm>
          <a:off x="30576" y="771086"/>
          <a:ext cx="8933912" cy="563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830997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Мероприятия по обеспечению доступности образования для детей с ОВЗ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652992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79712" y="5107751"/>
            <a:ext cx="68954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Раннее выявление и коррекция </a:t>
            </a:r>
            <a:endParaRPr lang="ru-RU" sz="3200" b="1" dirty="0" smtClean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r>
              <a:rPr lang="ru-RU" sz="3200" b="1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нарушений развития </a:t>
            </a:r>
            <a:r>
              <a:rPr lang="ru-RU" sz="32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воспитанников</a:t>
            </a:r>
          </a:p>
        </p:txBody>
      </p:sp>
    </p:spTree>
    <p:extLst>
      <p:ext uri="{BB962C8B-B14F-4D97-AF65-F5344CB8AC3E}">
        <p14:creationId xmlns:p14="http://schemas.microsoft.com/office/powerpoint/2010/main" val="369338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9000"/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830997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Психолого-педагогическая </a:t>
            </a:r>
          </a:p>
          <a:p>
            <a:pPr algn="ctr"/>
            <a:r>
              <a:rPr lang="ru-RU" alt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помощь семьям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122536" y="1154726"/>
            <a:ext cx="4076661" cy="3734218"/>
            <a:chOff x="5556407" y="964323"/>
            <a:chExt cx="3744416" cy="3513832"/>
          </a:xfrm>
        </p:grpSpPr>
        <p:sp>
          <p:nvSpPr>
            <p:cNvPr id="15" name="Овал 14"/>
            <p:cNvSpPr/>
            <p:nvPr/>
          </p:nvSpPr>
          <p:spPr>
            <a:xfrm>
              <a:off x="5697228" y="964323"/>
              <a:ext cx="3513832" cy="3513832"/>
            </a:xfrm>
            <a:prstGeom prst="ellipse">
              <a:avLst/>
            </a:prstGeom>
            <a:gradFill rotWithShape="0">
              <a:gsLst>
                <a:gs pos="0">
                  <a:schemeClr val="accent4">
                    <a:hueOff val="10395693"/>
                    <a:satOff val="-47968"/>
                    <a:lumOff val="1765"/>
                    <a:satMod val="103000"/>
                    <a:lumMod val="102000"/>
                    <a:tint val="94000"/>
                    <a:alpha val="55000"/>
                  </a:schemeClr>
                </a:gs>
                <a:gs pos="50000">
                  <a:srgbClr val="2D57A3"/>
                </a:gs>
                <a:gs pos="100000">
                  <a:srgbClr val="22478A"/>
                </a:gs>
              </a:gsLst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Овал 4"/>
            <p:cNvSpPr/>
            <p:nvPr/>
          </p:nvSpPr>
          <p:spPr>
            <a:xfrm>
              <a:off x="5556407" y="1703675"/>
              <a:ext cx="3744416" cy="2484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2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Областной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600" b="1" kern="1200" spc="-250" baseline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консультационный</a:t>
              </a:r>
              <a:r>
                <a:rPr lang="ru-RU" sz="40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пункт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2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п. Мелехово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sz="28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2" descr="ÐÐ°ÑÑÐ¸Ð½ÐºÐ¸ Ð¿Ð¾ Ð·Ð°Ð¿ÑÐ¾ÑÑ ÑÐµÐ¼ÑÑ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893" l="0" r="99500">
                        <a14:foregroundMark x1="31500" y1="85028" x2="31500" y2="85028"/>
                        <a14:foregroundMark x1="37500" y1="54520" x2="37500" y2="54520"/>
                        <a14:foregroundMark x1="32000" y1="39548" x2="32000" y2="39548"/>
                        <a14:foregroundMark x1="68500" y1="16949" x2="68500" y2="16949"/>
                        <a14:foregroundMark x1="71000" y1="8757" x2="71000" y2="8757"/>
                        <a14:foregroundMark x1="78750" y1="17797" x2="78750" y2="17797"/>
                        <a14:foregroundMark x1="85500" y1="29661" x2="85500" y2="29661"/>
                        <a14:foregroundMark x1="86250" y1="45480" x2="86250" y2="45480"/>
                        <a14:foregroundMark x1="25750" y1="40960" x2="25750" y2="40960"/>
                        <a14:foregroundMark x1="25000" y1="27966" x2="25000" y2="27966"/>
                        <a14:foregroundMark x1="31500" y1="15254" x2="31500" y2="15254"/>
                        <a14:foregroundMark x1="41500" y1="8757" x2="41500" y2="8757"/>
                        <a14:foregroundMark x1="57000" y1="5650" x2="57000" y2="5650"/>
                        <a14:foregroundMark x1="82500" y1="61017" x2="82500" y2="61017"/>
                        <a14:foregroundMark x1="90000" y1="52825" x2="90000" y2="52825"/>
                        <a14:foregroundMark x1="94250" y1="46893" x2="94250" y2="46893"/>
                        <a14:foregroundMark x1="96500" y1="43785" x2="96500" y2="43785"/>
                        <a14:foregroundMark x1="94250" y1="59322" x2="94250" y2="59322"/>
                        <a14:foregroundMark x1="88500" y1="68644" x2="88500" y2="68644"/>
                        <a14:foregroundMark x1="84000" y1="75141" x2="84000" y2="75141"/>
                        <a14:foregroundMark x1="73250" y1="22034" x2="73250" y2="22034"/>
                        <a14:foregroundMark x1="41500" y1="58475" x2="41500" y2="58475"/>
                        <a14:foregroundMark x1="33500" y1="47175" x2="33500" y2="47175"/>
                        <a14:foregroundMark x1="48750" y1="69492" x2="48750" y2="69492"/>
                        <a14:foregroundMark x1="76250" y1="60169" x2="76250" y2="60169"/>
                        <a14:foregroundMark x1="52750" y1="29379" x2="52750" y2="29379"/>
                        <a14:foregroundMark x1="62250" y1="28531" x2="62250" y2="28531"/>
                        <a14:foregroundMark x1="57000" y1="41808" x2="57000" y2="41808"/>
                        <a14:foregroundMark x1="53500" y1="42655" x2="53500" y2="42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36" y="4563522"/>
            <a:ext cx="2289224" cy="202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01446" y="1198078"/>
            <a:ext cx="464699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0066"/>
                </a:solidFill>
                <a:latin typeface="Franklin Gothic Medium" panose="020B0603020102020204" pitchFamily="34" charset="0"/>
              </a:rPr>
              <a:t>БЕСПЛАТНОЕ </a:t>
            </a:r>
          </a:p>
          <a:p>
            <a:pPr algn="just"/>
            <a:r>
              <a:rPr lang="ru-RU" sz="2400" dirty="0" smtClean="0">
                <a:solidFill>
                  <a:srgbClr val="000066"/>
                </a:solidFill>
                <a:latin typeface="Franklin Gothic Medium" panose="020B0603020102020204" pitchFamily="34" charset="0"/>
              </a:rPr>
              <a:t>психолого-педагогическое, социальное, юридическое консультирование для родителей (законных представителей),</a:t>
            </a:r>
            <a:r>
              <a:rPr lang="ru-RU" sz="2400" b="1" dirty="0" smtClean="0">
                <a:solidFill>
                  <a:srgbClr val="000066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2400" dirty="0">
                <a:solidFill>
                  <a:srgbClr val="000066"/>
                </a:solidFill>
                <a:latin typeface="Franklin Gothic Medium" panose="020B0603020102020204" pitchFamily="34" charset="0"/>
              </a:rPr>
              <a:t>которые выбрали для детей дошкольного возраста получение образования в форме семейного </a:t>
            </a:r>
            <a:r>
              <a:rPr lang="ru-RU" sz="2400" dirty="0" smtClean="0">
                <a:solidFill>
                  <a:srgbClr val="000066"/>
                </a:solidFill>
                <a:latin typeface="Franklin Gothic Medium" panose="020B0603020102020204" pitchFamily="34" charset="0"/>
              </a:rPr>
              <a:t>образования, а также граждан, желающих принять на воспитание в свою семью детей, оставшихся без попечения родителей</a:t>
            </a:r>
            <a:endParaRPr lang="ru-RU" sz="2400" dirty="0">
              <a:solidFill>
                <a:srgbClr val="000066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2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1015663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Областное мероприятие 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«Развитие дистанционного обучения 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детей - инвалидов »</a:t>
            </a: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http://sdelanounas.ru/i/d/3/d/d3d3Lm5hbm9tZXRlci5ydS8yMDEzLzExLzIxL29icmF6b3ZhbmllXzM4NTU5NC9YUFJPUF9JTUdfaW1hZ2VzXzEvJUM0JUU4JUYxJUYyJUUwJUVEJUY2JUU4JUVFJUVEJUVEJUVFJUU1KyVFRSVFMSVGMCVFMCVFNyVFRSVFMiVFMCVFRCVFOCVFNS5qcGc_X19pZD00Mzk3MQ==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09078"/>
            <a:ext cx="4401763" cy="3103244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http://www.ivpress.ru/sites/default/files/7_5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73" y="837347"/>
            <a:ext cx="4262699" cy="2950931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Группа 25"/>
          <p:cNvGrpSpPr/>
          <p:nvPr/>
        </p:nvGrpSpPr>
        <p:grpSpPr>
          <a:xfrm>
            <a:off x="-584438" y="1065457"/>
            <a:ext cx="3814252" cy="5214892"/>
            <a:chOff x="-431406" y="-2"/>
            <a:chExt cx="2452857" cy="5773057"/>
          </a:xfrm>
        </p:grpSpPr>
        <p:sp>
          <p:nvSpPr>
            <p:cNvPr id="27" name="Блок-схема: ручное управление 26"/>
            <p:cNvSpPr/>
            <p:nvPr/>
          </p:nvSpPr>
          <p:spPr>
            <a:xfrm rot="16200000">
              <a:off x="-1954500" y="1955744"/>
              <a:ext cx="5773057" cy="1861565"/>
            </a:xfrm>
            <a:prstGeom prst="flowChartManualOperation">
              <a:avLst/>
            </a:prstGeom>
            <a:gradFill rotWithShape="0">
              <a:gsLst>
                <a:gs pos="21000">
                  <a:srgbClr val="8F45C7">
                    <a:alpha val="75686"/>
                  </a:srgbClr>
                </a:gs>
                <a:gs pos="82000">
                  <a:schemeClr val="bg1">
                    <a:alpha val="0"/>
                  </a:schemeClr>
                </a:gs>
              </a:gsLst>
              <a:lin ang="0" scaled="1"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Блок-схема: ручное управление 4"/>
            <p:cNvSpPr/>
            <p:nvPr/>
          </p:nvSpPr>
          <p:spPr>
            <a:xfrm>
              <a:off x="-431406" y="901251"/>
              <a:ext cx="2452857" cy="3463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0" tIns="0" rIns="254000" bIns="0" numCol="1" spcCol="1270" anchor="ctr" anchorCtr="0">
              <a:noAutofit/>
            </a:bodyPr>
            <a:lstStyle/>
            <a:p>
              <a:pPr algn="ctr"/>
              <a:r>
                <a:rPr lang="ru-RU" altLang="ru-RU" sz="2800" b="1" dirty="0">
                  <a:solidFill>
                    <a:srgbClr val="8E323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бесплатное </a:t>
              </a:r>
            </a:p>
            <a:p>
              <a:pPr algn="ctr"/>
              <a:r>
                <a:rPr lang="ru-RU" altLang="ru-RU" sz="2800" b="1" dirty="0">
                  <a:solidFill>
                    <a:srgbClr val="8E323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оборудование</a:t>
              </a:r>
            </a:p>
          </p:txBody>
        </p:sp>
      </p:grpSp>
      <p:sp>
        <p:nvSpPr>
          <p:cNvPr id="30" name="Блок-схема: ручное управление 29"/>
          <p:cNvSpPr/>
          <p:nvPr/>
        </p:nvSpPr>
        <p:spPr>
          <a:xfrm rot="16200000">
            <a:off x="1392167" y="2117479"/>
            <a:ext cx="5288248" cy="3168352"/>
          </a:xfrm>
          <a:prstGeom prst="flowChartManualOperation">
            <a:avLst/>
          </a:prstGeom>
          <a:gradFill rotWithShape="0">
            <a:gsLst>
              <a:gs pos="21000">
                <a:srgbClr val="FFC000"/>
              </a:gs>
              <a:gs pos="82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TextBox 6"/>
          <p:cNvSpPr txBox="1">
            <a:spLocks noChangeArrowheads="1"/>
          </p:cNvSpPr>
          <p:nvPr/>
        </p:nvSpPr>
        <p:spPr bwMode="auto">
          <a:xfrm>
            <a:off x="2639009" y="2856512"/>
            <a:ext cx="222041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 dirty="0">
                <a:solidFill>
                  <a:srgbClr val="8E32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бесплатный </a:t>
            </a:r>
          </a:p>
          <a:p>
            <a:pPr eaLnBrk="1" hangingPunct="1"/>
            <a:r>
              <a:rPr lang="ru-RU" altLang="ru-RU" sz="2800" b="1" dirty="0">
                <a:solidFill>
                  <a:srgbClr val="8E32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</a:t>
            </a:r>
          </a:p>
        </p:txBody>
      </p:sp>
    </p:spTree>
    <p:extLst>
      <p:ext uri="{BB962C8B-B14F-4D97-AF65-F5344CB8AC3E}">
        <p14:creationId xmlns:p14="http://schemas.microsoft.com/office/powerpoint/2010/main" val="242111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16578" y="872381"/>
            <a:ext cx="8447910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Центров образования цифрового и гуманитарного профилей </a:t>
            </a:r>
          </a:p>
          <a:p>
            <a:pPr algn="just">
              <a:defRPr/>
            </a:pPr>
            <a:r>
              <a:rPr lang="ru-RU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на базе Иваново-</a:t>
            </a:r>
            <a:r>
              <a:rPr lang="ru-RU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Эсинской</a:t>
            </a:r>
            <a:r>
              <a:rPr lang="ru-RU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Осиповской</a:t>
            </a:r>
            <a:r>
              <a:rPr lang="ru-RU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   </a:t>
            </a:r>
          </a:p>
          <a:p>
            <a:pPr>
              <a:defRPr/>
            </a:pPr>
            <a:endParaRPr lang="ru-RU" sz="1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федерального бюджета</a:t>
            </a:r>
          </a:p>
          <a:p>
            <a:pPr>
              <a:defRPr/>
            </a:pPr>
            <a:r>
              <a:rPr lang="ru-RU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1673,2 тыс. руб.  на школу</a:t>
            </a:r>
            <a:endParaRPr lang="ru-RU" sz="20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1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местного бюджета  более 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1,1 млн. руб., из них:</a:t>
            </a:r>
            <a:endParaRPr lang="ru-RU" sz="20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3" descr="Y:\Чернышева С.В. (ЦРО)\ТОЧКИ РОСТА\Ремонт помещений Точка роста\Ремонт помещений Точка роста\IMG_20190709_14300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868961"/>
            <a:ext cx="3074343" cy="28158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Y:\Чернышева С.В. (ЦРО)\ТОЧКИ РОСТА\Интерьер помещений\Интерьер помещений\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2"/>
          <a:stretch>
            <a:fillRect/>
          </a:stretch>
        </p:blipFill>
        <p:spPr bwMode="auto">
          <a:xfrm>
            <a:off x="2772792" y="4464670"/>
            <a:ext cx="3417887" cy="1884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3"/>
          <p:cNvSpPr>
            <a:spLocks noChangeArrowheads="1"/>
          </p:cNvSpPr>
          <p:nvPr/>
        </p:nvSpPr>
        <p:spPr bwMode="auto">
          <a:xfrm>
            <a:off x="57313" y="5674767"/>
            <a:ext cx="28797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помещений  </a:t>
            </a:r>
          </a:p>
          <a:p>
            <a:pPr algn="ctr"/>
            <a:r>
              <a:rPr lang="ru-RU" alt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более 470 тыс. руб.</a:t>
            </a:r>
          </a:p>
        </p:txBody>
      </p:sp>
      <p:sp>
        <p:nvSpPr>
          <p:cNvPr id="20" name="Прямоугольник 7"/>
          <p:cNvSpPr>
            <a:spLocks noChangeArrowheads="1"/>
          </p:cNvSpPr>
          <p:nvPr/>
        </p:nvSpPr>
        <p:spPr bwMode="auto">
          <a:xfrm>
            <a:off x="3070483" y="3399686"/>
            <a:ext cx="33401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Закупка мебели    </a:t>
            </a:r>
          </a:p>
          <a:p>
            <a:pPr algn="ctr"/>
            <a:r>
              <a:rPr lang="ru-RU" alt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484 тыс.  руб</a:t>
            </a:r>
            <a:r>
              <a:rPr lang="ru-RU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Прямоугольник 4"/>
          <p:cNvSpPr>
            <a:spLocks noChangeArrowheads="1"/>
          </p:cNvSpPr>
          <p:nvPr/>
        </p:nvSpPr>
        <p:spPr bwMode="auto">
          <a:xfrm>
            <a:off x="6059486" y="5587916"/>
            <a:ext cx="28368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Приведение помещений в соответствие с  </a:t>
            </a:r>
            <a:r>
              <a:rPr lang="ru-RU" altLang="ru-RU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брендбуком</a:t>
            </a:r>
            <a:r>
              <a:rPr lang="ru-RU" alt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ctr"/>
            <a:r>
              <a:rPr lang="ru-RU" alt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160 тыс. руб.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969194" y="-9322"/>
            <a:ext cx="457200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Федеральный 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проект</a:t>
            </a:r>
            <a:b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«Современная школа»</a:t>
            </a:r>
          </a:p>
        </p:txBody>
      </p:sp>
      <p:pic>
        <p:nvPicPr>
          <p:cNvPr id="23" name="Рисунок 18" descr="Рисунок 18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371525" y="1712857"/>
            <a:ext cx="1763688" cy="65876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170" name="Picture 2" descr="C:\Users\Sveta\Downloads\Attachments_tat.safonova.cro@yandex.ru_2019-08-26_14-18-36\IMG-584f7e4e3b327f0c2d5af5e48122b4b6-V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2" t="10836" b="17682"/>
          <a:stretch/>
        </p:blipFill>
        <p:spPr bwMode="auto">
          <a:xfrm>
            <a:off x="5921232" y="2879033"/>
            <a:ext cx="3113370" cy="28058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23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69194" y="-9322"/>
            <a:ext cx="457200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Федеральный 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проект</a:t>
            </a:r>
            <a:b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«Современная школа»</a:t>
            </a:r>
          </a:p>
        </p:txBody>
      </p:sp>
      <p:sp>
        <p:nvSpPr>
          <p:cNvPr id="13" name="Заголовок 1"/>
          <p:cNvSpPr txBox="1"/>
          <p:nvPr/>
        </p:nvSpPr>
        <p:spPr>
          <a:xfrm>
            <a:off x="712118" y="1310248"/>
            <a:ext cx="7719764" cy="1754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/>
          <a:p>
            <a:pPr algn="ctr">
              <a:lnSpc>
                <a:spcPct val="9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Вхождение</a:t>
            </a:r>
            <a:r>
              <a:rPr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РФ к 2024 </a:t>
            </a:r>
            <a:r>
              <a:rPr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ТОП10 </a:t>
            </a:r>
            <a:r>
              <a:rPr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</a:t>
            </a:r>
            <a:r>
              <a:rPr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мира</a:t>
            </a:r>
            <a:r>
              <a:rPr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качеству</a:t>
            </a:r>
            <a:r>
              <a:rPr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</a:t>
            </a:r>
            <a:r>
              <a:rPr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</a:t>
            </a:r>
            <a:r>
              <a:rPr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гармонично</a:t>
            </a:r>
            <a:r>
              <a:rPr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развитой</a:t>
            </a:r>
            <a:r>
              <a:rPr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</a:t>
            </a:r>
            <a:r>
              <a:rPr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ответственной</a:t>
            </a:r>
            <a:r>
              <a:rPr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</a:t>
            </a:r>
            <a:r>
              <a:rPr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посредством</a:t>
            </a:r>
            <a:r>
              <a:rPr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обновления</a:t>
            </a:r>
            <a:r>
              <a:rPr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содержания</a:t>
            </a:r>
            <a:r>
              <a:rPr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</a:t>
            </a:r>
            <a:r>
              <a:rPr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методов</a:t>
            </a:r>
            <a:r>
              <a:rPr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</a:t>
            </a:r>
            <a:r>
              <a:rPr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35896" y="738308"/>
            <a:ext cx="1485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Таблица 6"/>
          <p:cNvGraphicFramePr/>
          <p:nvPr>
            <p:extLst>
              <p:ext uri="{D42A27DB-BD31-4B8C-83A1-F6EECF244321}">
                <p14:modId xmlns:p14="http://schemas.microsoft.com/office/powerpoint/2010/main" val="3881828990"/>
              </p:ext>
            </p:extLst>
          </p:nvPr>
        </p:nvGraphicFramePr>
        <p:xfrm>
          <a:off x="127000" y="3227432"/>
          <a:ext cx="8889999" cy="3114040"/>
        </p:xfrm>
        <a:graphic>
          <a:graphicData uri="http://schemas.openxmlformats.org/drawingml/2006/table">
            <a:tbl>
              <a:tblPr firstRow="1" bandRow="1"/>
              <a:tblGrid>
                <a:gridCol w="29633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633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633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dirty="0" err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год</a:t>
                      </a:r>
                      <a:endParaRPr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Количество школ</a:t>
                      </a:r>
                    </a:p>
                  </a:txBody>
                  <a:tcPr marL="45720" marR="45720" horzOverflow="overflow"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Охват учащихся, тыс</a:t>
                      </a:r>
                    </a:p>
                  </a:txBody>
                  <a:tcPr marL="45720" marR="45720" horzOverflow="overflow">
                    <a:solidFill>
                      <a:srgbClr val="33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2019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2049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100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2020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5000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250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2021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8000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400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2022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11 000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550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2023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13 500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700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2024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16 000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800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15" name="Рисунок 18" descr="Рисунок 1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" y="726389"/>
            <a:ext cx="1763688" cy="65876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3566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лилиния 5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46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9616" y="6582600"/>
            <a:ext cx="513373" cy="2686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 dirty="0"/>
          </a:p>
        </p:txBody>
      </p:sp>
      <p:pic>
        <p:nvPicPr>
          <p:cNvPr id="47" name="Рисунок 5" descr="Рисунок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5825" y="992825"/>
            <a:ext cx="8144231" cy="4503313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Заголовок 1"/>
          <p:cNvSpPr txBox="1">
            <a:spLocks noGrp="1"/>
          </p:cNvSpPr>
          <p:nvPr>
            <p:ph type="title"/>
          </p:nvPr>
        </p:nvSpPr>
        <p:spPr>
          <a:xfrm>
            <a:off x="680884" y="0"/>
            <a:ext cx="6040211" cy="68818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b="1" dirty="0" err="1">
                <a:solidFill>
                  <a:schemeClr val="bg1"/>
                </a:solidFill>
                <a:latin typeface="Arial" pitchFamily="34" charset="0"/>
                <a:ea typeface="Arial"/>
                <a:cs typeface="Arial" pitchFamily="34" charset="0"/>
              </a:rPr>
              <a:t>География</a:t>
            </a:r>
            <a:r>
              <a:rPr b="1" dirty="0">
                <a:solidFill>
                  <a:schemeClr val="bg1"/>
                </a:solidFill>
                <a:latin typeface="Arial" pitchFamily="34" charset="0"/>
                <a:ea typeface="Arial"/>
                <a:cs typeface="Arial" pitchFamily="34" charset="0"/>
              </a:rPr>
              <a:t> </a:t>
            </a:r>
            <a:r>
              <a:rPr b="1" dirty="0" err="1">
                <a:solidFill>
                  <a:schemeClr val="bg1"/>
                </a:solidFill>
                <a:latin typeface="Arial" pitchFamily="34" charset="0"/>
                <a:ea typeface="Arial"/>
                <a:cs typeface="Arial" pitchFamily="34" charset="0"/>
              </a:rPr>
              <a:t>проекта</a:t>
            </a:r>
            <a:endParaRPr b="1" dirty="0">
              <a:solidFill>
                <a:schemeClr val="bg1"/>
              </a:solidFill>
              <a:latin typeface="Arial" pitchFamily="34" charset="0"/>
              <a:ea typeface="Arial"/>
              <a:cs typeface="Arial" pitchFamily="34" charset="0"/>
            </a:endParaRPr>
          </a:p>
        </p:txBody>
      </p:sp>
      <p:sp>
        <p:nvSpPr>
          <p:cNvPr id="49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251520" y="5308997"/>
            <a:ext cx="5229969" cy="6405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665226">
              <a:spcBef>
                <a:spcPts val="675"/>
              </a:spcBef>
              <a:buNone/>
              <a:defRPr sz="1746" b="1"/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2019: 50 </a:t>
            </a: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2049 </a:t>
            </a:r>
            <a:r>
              <a:rPr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</a:t>
            </a:r>
            <a:endParaRPr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665226">
              <a:spcBef>
                <a:spcPts val="675"/>
              </a:spcBef>
              <a:buNone/>
              <a:defRPr sz="1746" b="1"/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2024: 85 </a:t>
            </a: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16 000 </a:t>
            </a:r>
            <a:r>
              <a:rPr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</a:t>
            </a:r>
            <a:endParaRPr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pic>
        <p:nvPicPr>
          <p:cNvPr id="9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18" descr="Рисунок 18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0" y="726389"/>
            <a:ext cx="2070909" cy="77352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6787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G 79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908" y="3934415"/>
            <a:ext cx="3887149" cy="2593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G 789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773" y="1343702"/>
            <a:ext cx="3858283" cy="2574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obrkovrr.ru/upload/image/file/-/img-932f07d944ba52873a6982ed7052f6d8-v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1" r="9708" b="9104"/>
          <a:stretch/>
        </p:blipFill>
        <p:spPr bwMode="auto">
          <a:xfrm>
            <a:off x="43322" y="2820175"/>
            <a:ext cx="4576482" cy="22533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969194" y="-9322"/>
            <a:ext cx="457200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Обучение педагогов </a:t>
            </a:r>
          </a:p>
          <a:p>
            <a:pPr algn="ctr"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«Точек роста»</a:t>
            </a: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1843381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66"/>
                </a:solidFill>
                <a:latin typeface="Franklin Gothic Medium" panose="020B0603020102020204" pitchFamily="34" charset="0"/>
              </a:rPr>
              <a:t>Федеральная </a:t>
            </a:r>
            <a:r>
              <a:rPr lang="ru-RU" sz="2000" b="1" dirty="0">
                <a:solidFill>
                  <a:srgbClr val="000066"/>
                </a:solidFill>
                <a:latin typeface="Franklin Gothic Medium" panose="020B0603020102020204" pitchFamily="34" charset="0"/>
              </a:rPr>
              <a:t>он-</a:t>
            </a:r>
            <a:r>
              <a:rPr lang="ru-RU" sz="2000" b="1" dirty="0" err="1">
                <a:solidFill>
                  <a:srgbClr val="000066"/>
                </a:solidFill>
                <a:latin typeface="Franklin Gothic Medium" panose="020B0603020102020204" pitchFamily="34" charset="0"/>
              </a:rPr>
              <a:t>лайн</a:t>
            </a:r>
            <a:r>
              <a:rPr lang="ru-RU" sz="2000" b="1" dirty="0">
                <a:solidFill>
                  <a:srgbClr val="000066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2000" b="1" dirty="0" smtClean="0">
                <a:solidFill>
                  <a:srgbClr val="000066"/>
                </a:solidFill>
                <a:latin typeface="Franklin Gothic Medium" panose="020B0603020102020204" pitchFamily="34" charset="0"/>
              </a:rPr>
              <a:t>площадка.</a:t>
            </a:r>
            <a:endParaRPr lang="ru-RU" sz="2000" b="1" dirty="0">
              <a:solidFill>
                <a:srgbClr val="000066"/>
              </a:solidFill>
              <a:latin typeface="Franklin Gothic Medium" panose="020B06030201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000066"/>
                </a:solidFill>
                <a:latin typeface="Franklin Gothic Medium" panose="020B0603020102020204" pitchFamily="34" charset="0"/>
              </a:rPr>
              <a:t>Курс </a:t>
            </a:r>
            <a:r>
              <a:rPr lang="ru-RU" sz="2000" b="1" dirty="0">
                <a:solidFill>
                  <a:srgbClr val="000066"/>
                </a:solidFill>
                <a:latin typeface="Franklin Gothic Medium" panose="020B0603020102020204" pitchFamily="34" charset="0"/>
              </a:rPr>
              <a:t>"Гибкие компетенции проектной деятельности</a:t>
            </a:r>
            <a:r>
              <a:rPr lang="ru-RU" b="1" dirty="0">
                <a:solidFill>
                  <a:srgbClr val="000066"/>
                </a:solidFill>
                <a:latin typeface="Franklin Gothic Medium" panose="020B0603020102020204" pitchFamily="34" charset="0"/>
              </a:rPr>
              <a:t>"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81293" y="957901"/>
            <a:ext cx="31566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0066"/>
                </a:solidFill>
                <a:latin typeface="Franklin Gothic Medium" panose="020B0603020102020204" pitchFamily="34" charset="0"/>
              </a:rPr>
              <a:t>Технопарк </a:t>
            </a:r>
            <a:r>
              <a:rPr lang="ru-RU" sz="2000" b="1" dirty="0" err="1">
                <a:solidFill>
                  <a:srgbClr val="000066"/>
                </a:solidFill>
                <a:latin typeface="Franklin Gothic Medium" panose="020B0603020102020204" pitchFamily="34" charset="0"/>
              </a:rPr>
              <a:t>Кванториум</a:t>
            </a:r>
            <a:r>
              <a:rPr lang="ru-RU" sz="2000" b="1" dirty="0">
                <a:solidFill>
                  <a:srgbClr val="000066"/>
                </a:solidFill>
                <a:latin typeface="Franklin Gothic Medium" panose="020B0603020102020204" pitchFamily="34" charset="0"/>
              </a:rPr>
              <a:t> 33</a:t>
            </a:r>
          </a:p>
        </p:txBody>
      </p:sp>
      <p:pic>
        <p:nvPicPr>
          <p:cNvPr id="15" name="Рисунок 18" descr="Рисунок 18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0" y="5793414"/>
            <a:ext cx="2070909" cy="77352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0186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MG-20190808-WA00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99" y="747809"/>
            <a:ext cx="3245137" cy="5769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969194" y="-9322"/>
            <a:ext cx="457200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Оборудование</a:t>
            </a:r>
          </a:p>
          <a:p>
            <a:pPr algn="ctr"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центров «Точка роста»</a:t>
            </a: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C:\Users\Sveta\Downloads\Attachments_tat.safonova.cro@yandex.ru_2019-08-26_14-18-36\IMG-b9c2053afefbb3b0f3c8a8c9b0dbbf84-V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136" y="1340768"/>
            <a:ext cx="5758649" cy="4318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66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877606" y="37032"/>
            <a:ext cx="698477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Оборудование</a:t>
            </a:r>
          </a:p>
          <a:p>
            <a:pPr algn="ctr"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центров «Точка роста» в </a:t>
            </a:r>
            <a:r>
              <a:rPr lang="ru-RU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Осиповской</a:t>
            </a: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СОШ</a:t>
            </a: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Sveta\Downloads\Attachments_tat.safonova.cro@yandex.ru_2019-08-26_12-33-52\IMG-1b6df62ad2e10a740e04f184406064fd-V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22" y="747808"/>
            <a:ext cx="8145117" cy="56767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07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Z:\Организационно-правовой\4 Останина Е.В\Беляева О.А\Фото - точки роста\IMG-20190808-WA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88992"/>
            <a:ext cx="2741573" cy="1595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Sveta\Downloads\Attachments_tat.safonova.cro@yandex.ru_2019-08-26_12-33-52\IMG-4a7136849bb15a09a6c4656bfa6117c5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846" y="1829588"/>
            <a:ext cx="2511539" cy="18836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2171251"/>
            <a:ext cx="37946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 smtClean="0">
                <a:solidFill>
                  <a:srgbClr val="000066"/>
                </a:solidFill>
                <a:latin typeface="Franklin Gothic Medium" panose="020B0603020102020204" pitchFamily="34" charset="0"/>
              </a:rPr>
              <a:t>7 </a:t>
            </a:r>
            <a:r>
              <a:rPr lang="ru-RU" sz="6000" dirty="0" smtClean="0">
                <a:solidFill>
                  <a:srgbClr val="000066"/>
                </a:solidFill>
                <a:latin typeface="Franklin Gothic Medium" panose="020B0603020102020204" pitchFamily="34" charset="0"/>
              </a:rPr>
              <a:t>Центров</a:t>
            </a:r>
            <a:endParaRPr lang="ru-RU" sz="6000" dirty="0">
              <a:solidFill>
                <a:srgbClr val="000066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55976" y="3584152"/>
            <a:ext cx="4283968" cy="2009061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2019 год -  2 школы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2020 год  - 2 школы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2021 год -  1 школа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2023-2024 гг. –2 школы</a:t>
            </a:r>
            <a:endParaRPr lang="ru-RU" sz="28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7" name="Рисунок 18" descr="Рисунок 18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572000" y="888992"/>
            <a:ext cx="3530256" cy="131861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9" name="Прямоугольник 18"/>
          <p:cNvSpPr/>
          <p:nvPr/>
        </p:nvSpPr>
        <p:spPr>
          <a:xfrm>
            <a:off x="1937605" y="175149"/>
            <a:ext cx="4572000" cy="4247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Центры «Точка роста»</a:t>
            </a: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 descr="C:\Users\Sveta\Downloads\Attachments_tat.safonova.cro@yandex.ru_2019-08-26_12-33-52\IMG-a56a5689767eb7dfb21b74fbabbcebc7-V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51" y="3204680"/>
            <a:ext cx="2377448" cy="17830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Sveta\Downloads\Attachments_tat.safonova.cro@yandex.ru_2019-08-26_14-18-36\IMG-584f7e4e3b327f0c2d5af5e48122b4b6-V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308" y="4463270"/>
            <a:ext cx="2664297" cy="19982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49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830997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РЕАЛИЗАЦИЯ НАЦИОНАЛЬНОГО </a:t>
            </a:r>
            <a:endParaRPr lang="ru-RU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ПРОЕКТА 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«ОБРАЗОВАНИЕ»</a:t>
            </a: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://obrazovanie.admsakhalin.ru/uploads/pics/2018_2408_1644_08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http://obrazovanie.admsakhalin.ru/uploads/pics/2018_2408_1644_08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http://obrazovanie.admsakhalin.ru/uploads/pics/2018_2408_1644_08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6" name="Picture 10" descr="http://gayduk23.ru/wp-content/uploads/2019/02/obrazovanie-shag-v-budushhee-0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6" b="5758"/>
          <a:stretch/>
        </p:blipFill>
        <p:spPr bwMode="auto">
          <a:xfrm>
            <a:off x="-9626" y="1045446"/>
            <a:ext cx="9153626" cy="403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niyso-dag.ru/uploads/posts/2018-11/1541240947_2018-11-03-13_25_4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157192"/>
            <a:ext cx="1231634" cy="123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1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48199" y="16903"/>
            <a:ext cx="706395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Оборудование центров 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«Точка роста» </a:t>
            </a:r>
            <a:endParaRPr lang="ru-RU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Осиповской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школе</a:t>
            </a: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Sveta\Downloads\Attachments_tat.safonova.cro@yandex.ru_2019-08-26_12-33-52\IMG-2b8c646f81fe39822df669ecd0d09380-V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74" y="747809"/>
            <a:ext cx="8568890" cy="5759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52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60043" y="141740"/>
            <a:ext cx="594252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altLang="ru-RU" sz="2400" b="1" dirty="0">
                <a:solidFill>
                  <a:schemeClr val="bg1"/>
                </a:solidFill>
                <a:latin typeface="Arial" pitchFamily="34" charset="0"/>
                <a:ea typeface="Arial"/>
                <a:cs typeface="Arial" pitchFamily="34" charset="0"/>
              </a:rPr>
              <a:t>Мобильный технопарк «</a:t>
            </a:r>
            <a:r>
              <a:rPr lang="ru-RU" altLang="ru-RU" sz="2400" b="1" dirty="0" err="1">
                <a:solidFill>
                  <a:schemeClr val="bg1"/>
                </a:solidFill>
                <a:latin typeface="Arial" pitchFamily="34" charset="0"/>
                <a:ea typeface="Arial"/>
                <a:cs typeface="Arial" pitchFamily="34" charset="0"/>
              </a:rPr>
              <a:t>Кванториум</a:t>
            </a:r>
            <a:r>
              <a:rPr lang="ru-RU" altLang="ru-RU" sz="2400" b="1" dirty="0">
                <a:solidFill>
                  <a:schemeClr val="bg1"/>
                </a:solidFill>
                <a:latin typeface="Arial" pitchFamily="34" charset="0"/>
                <a:ea typeface="Arial"/>
                <a:cs typeface="Arial" pitchFamily="34" charset="0"/>
              </a:rPr>
              <a:t>»</a:t>
            </a:r>
          </a:p>
        </p:txBody>
      </p:sp>
      <p:pic>
        <p:nvPicPr>
          <p:cNvPr id="14" name="Picture 2" descr="https://xn--j1amdg6b.xn--c1awjj.xn--p1ai/media/uploads/2018/12/14/1412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05" y="905904"/>
            <a:ext cx="3507463" cy="23280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07975" y="3429000"/>
            <a:ext cx="426402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u="sng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год – 6 агломераций</a:t>
            </a:r>
            <a:r>
              <a:rPr lang="ru-RU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defRPr/>
            </a:pPr>
            <a:endParaRPr lang="ru-RU" sz="8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Вязниковский район;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Гороховецкий район;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Гусь-Хрустальный район;</a:t>
            </a:r>
            <a:endParaRPr lang="ru-RU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Меленковский</a:t>
            </a: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район;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Муромский район;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Ковровский район – </a:t>
            </a:r>
            <a:r>
              <a:rPr lang="ru-RU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Новопоселковская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школа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4210911" y="849626"/>
            <a:ext cx="45365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u="sng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Квантумы:</a:t>
            </a:r>
            <a:endParaRPr lang="ru-RU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«Виртуальная реальность»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«Промышленный дизайн»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ео»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«Информационные технологии»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«Робо»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«Аэро»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«Хайтек»</a:t>
            </a:r>
            <a:endParaRPr lang="ru-RU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042645" y="3451463"/>
            <a:ext cx="4824536" cy="923330"/>
          </a:xfrm>
          <a:prstGeom prst="rect">
            <a:avLst/>
          </a:prstGeom>
          <a:solidFill>
            <a:srgbClr val="0070C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altLang="ru-RU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ru-RU" altLang="ru-RU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ЯСНЫЕ_ЗНАНИЯ_В_ЛЮБУЮ_ПОГОДУ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altLang="ru-RU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ru-RU" altLang="ru-RU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ТЕХНОЛОГИИ_В_СЕЛО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altLang="ru-RU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ru-RU" altLang="ru-RU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КАЧАЙ_МОЗГИ</a:t>
            </a:r>
            <a:endParaRPr lang="ru-RU" altLang="ru-RU" b="1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http://fap.rutp.ru/images/303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583629"/>
            <a:ext cx="2307656" cy="184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31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226565" y="-29519"/>
            <a:ext cx="598718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Федеральный 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проект</a:t>
            </a:r>
            <a:b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«Цифровая образовательная среда»</a:t>
            </a: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3"/>
          <p:cNvSpPr>
            <a:spLocks noChangeArrowheads="1"/>
          </p:cNvSpPr>
          <p:nvPr/>
        </p:nvSpPr>
        <p:spPr bwMode="auto">
          <a:xfrm>
            <a:off x="762890" y="1094446"/>
            <a:ext cx="70500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400" dirty="0"/>
              <a:t>  </a:t>
            </a:r>
            <a:r>
              <a:rPr lang="ru-RU" altLang="ru-RU" sz="2000" dirty="0">
                <a:solidFill>
                  <a:srgbClr val="000066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обеспечение единых условий работы школ, создание во всех школах современной и безопасной цифровой образовательной среды, обеспечивающей формирование ценности к саморазвитию и самообразованию у обучающихся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707904" y="740280"/>
            <a:ext cx="11600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endParaRPr lang="ru-RU" sz="2400" dirty="0">
              <a:effectLst/>
            </a:endParaRPr>
          </a:p>
        </p:txBody>
      </p:sp>
      <p:pic>
        <p:nvPicPr>
          <p:cNvPr id="17" name="Picture 2" descr="C:\Users\Светлана\Documents\цифровая среда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3" t="4900" r="11134" b="3612"/>
          <a:stretch>
            <a:fillRect/>
          </a:stretch>
        </p:blipFill>
        <p:spPr bwMode="auto">
          <a:xfrm>
            <a:off x="3423540" y="4351867"/>
            <a:ext cx="1940548" cy="210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277528" y="2589728"/>
            <a:ext cx="2519362" cy="1595438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"/>
          <p:cNvSpPr>
            <a:spLocks noChangeArrowheads="1"/>
          </p:cNvSpPr>
          <p:nvPr/>
        </p:nvSpPr>
        <p:spPr bwMode="auto">
          <a:xfrm>
            <a:off x="307975" y="2750029"/>
            <a:ext cx="2430463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информационно-коммуникационной инфраструктуры </a:t>
            </a:r>
          </a:p>
          <a:p>
            <a:pPr algn="ctr"/>
            <a:r>
              <a:rPr lang="ru-RU" altLang="ru-RU" sz="1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</a:t>
            </a:r>
            <a:endParaRPr lang="ru-RU" altLang="ru-RU" sz="1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312318" y="2610510"/>
            <a:ext cx="2519363" cy="1595438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18"/>
          <p:cNvSpPr>
            <a:spLocks noChangeArrowheads="1"/>
          </p:cNvSpPr>
          <p:nvPr/>
        </p:nvSpPr>
        <p:spPr bwMode="auto">
          <a:xfrm>
            <a:off x="3309143" y="3015323"/>
            <a:ext cx="2428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педагогических кадров</a:t>
            </a:r>
          </a:p>
        </p:txBody>
      </p:sp>
      <p:sp>
        <p:nvSpPr>
          <p:cNvPr id="24" name="Прямоугольник 19"/>
          <p:cNvSpPr>
            <a:spLocks noChangeArrowheads="1"/>
          </p:cNvSpPr>
          <p:nvPr/>
        </p:nvSpPr>
        <p:spPr bwMode="auto">
          <a:xfrm>
            <a:off x="6282589" y="2725922"/>
            <a:ext cx="24288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информационно-сервисной федеральной цифровой образовательной среды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192102" y="2589728"/>
            <a:ext cx="2519362" cy="1597025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81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226565" y="-29519"/>
            <a:ext cx="598718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Федеральный 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проект</a:t>
            </a:r>
            <a:b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«Цифровая образовательная среда»</a:t>
            </a: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7" name="Picture 3" descr="C:\Users\Sveta\Desktop\Рисунок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" t="3152" r="3674" b="8680"/>
          <a:stretch/>
        </p:blipFill>
        <p:spPr bwMode="auto">
          <a:xfrm>
            <a:off x="30576" y="1146646"/>
            <a:ext cx="9050021" cy="501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Светлана\Documents\цифровая среда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3" t="4900" r="11134" b="3612"/>
          <a:stretch>
            <a:fillRect/>
          </a:stretch>
        </p:blipFill>
        <p:spPr bwMode="auto">
          <a:xfrm>
            <a:off x="8014007" y="836712"/>
            <a:ext cx="1066590" cy="115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ttp://www.simsoft.com.tr/app/dn_content/58f4a8b37319b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6" r="42484"/>
          <a:stretch/>
        </p:blipFill>
        <p:spPr bwMode="auto">
          <a:xfrm>
            <a:off x="30576" y="836712"/>
            <a:ext cx="1325880" cy="100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90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226565" y="-29519"/>
            <a:ext cx="598718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Федеральный 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проект</a:t>
            </a:r>
            <a:b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«Цифровая образовательная среда»</a:t>
            </a: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7" name="Picture 2" descr="C:\Users\Светлана\Documents\цифровая сред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3" t="4900" r="11134" b="3612"/>
          <a:stretch>
            <a:fillRect/>
          </a:stretch>
        </p:blipFill>
        <p:spPr bwMode="auto">
          <a:xfrm>
            <a:off x="3347864" y="4437112"/>
            <a:ext cx="1944216" cy="210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22"/>
          <p:cNvSpPr>
            <a:spLocks noChangeArrowheads="1"/>
          </p:cNvSpPr>
          <p:nvPr/>
        </p:nvSpPr>
        <p:spPr bwMode="auto">
          <a:xfrm>
            <a:off x="460376" y="908720"/>
            <a:ext cx="7703664" cy="343923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</a:t>
            </a:r>
            <a:r>
              <a:rPr lang="ru-RU" altLang="ru-RU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Клязьмогородецкая</a:t>
            </a:r>
            <a:r>
              <a:rPr lang="ru-RU" altLang="ru-RU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Большевсегодическая</a:t>
            </a:r>
            <a:r>
              <a:rPr lang="ru-RU" altLang="ru-RU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altLang="ru-RU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Новопоселковская</a:t>
            </a:r>
            <a:r>
              <a:rPr lang="ru-RU" altLang="ru-RU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школы.</a:t>
            </a:r>
          </a:p>
          <a:p>
            <a:pPr algn="ctr"/>
            <a:r>
              <a:rPr lang="ru-RU" altLang="ru-RU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 - </a:t>
            </a:r>
            <a:r>
              <a:rPr lang="ru-RU" altLang="ru-RU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Мелеховская</a:t>
            </a:r>
            <a:r>
              <a:rPr lang="ru-RU" altLang="ru-RU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ООШ №2, </a:t>
            </a:r>
            <a:r>
              <a:rPr lang="ru-RU" altLang="ru-RU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Красномаяковская</a:t>
            </a:r>
            <a:r>
              <a:rPr lang="ru-RU" altLang="ru-RU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altLang="ru-RU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Санниковская</a:t>
            </a:r>
            <a:r>
              <a:rPr lang="ru-RU" altLang="ru-RU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школы.</a:t>
            </a:r>
          </a:p>
          <a:p>
            <a:pPr algn="ctr"/>
            <a:r>
              <a:rPr lang="ru-RU" altLang="ru-RU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 </a:t>
            </a:r>
            <a:r>
              <a:rPr lang="ru-RU" altLang="ru-RU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Крутовская</a:t>
            </a:r>
            <a:r>
              <a:rPr lang="ru-RU" altLang="ru-RU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Шевинская</a:t>
            </a:r>
            <a:r>
              <a:rPr lang="ru-RU" altLang="ru-RU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школы. </a:t>
            </a:r>
          </a:p>
        </p:txBody>
      </p:sp>
    </p:spTree>
    <p:extLst>
      <p:ext uri="{BB962C8B-B14F-4D97-AF65-F5344CB8AC3E}">
        <p14:creationId xmlns:p14="http://schemas.microsoft.com/office/powerpoint/2010/main" val="387246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7931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Федеральный проект</a:t>
            </a:r>
            <a:b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«Успех каждого ребенка»</a:t>
            </a: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7975" y="1146646"/>
            <a:ext cx="88360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Обеспечение к 2024 году для детей в возрасте от 5 до 18 лет доступных для каждого и качественных условий для воспитания гармонично развитой и социально ответственной личности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путем увеличения охвата дополнительным образованием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до 80% от общего числа детей,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обновления содержания и методов дополнительного образования детей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, развития кадрового потенциала и модернизации инфраструктуры системы дополнительного образования детей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707904" y="774419"/>
            <a:ext cx="11600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endParaRPr lang="ru-RU" sz="2400" dirty="0">
              <a:effectLst/>
            </a:endParaRPr>
          </a:p>
        </p:txBody>
      </p:sp>
      <p:pic>
        <p:nvPicPr>
          <p:cNvPr id="13314" name="Picture 2" descr="https://rbsmi.ru/upload/iblock/fca/fca76c0bea6ebb7b8de414ed96d80943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7" r="1213"/>
          <a:stretch/>
        </p:blipFill>
        <p:spPr bwMode="auto">
          <a:xfrm>
            <a:off x="2267744" y="3768837"/>
            <a:ext cx="4205419" cy="246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65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55575" y="929385"/>
            <a:ext cx="4344417" cy="266888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"/>
          <p:cNvSpPr txBox="1">
            <a:spLocks noChangeArrowheads="1"/>
          </p:cNvSpPr>
          <p:nvPr/>
        </p:nvSpPr>
        <p:spPr bwMode="auto">
          <a:xfrm>
            <a:off x="1157981" y="113390"/>
            <a:ext cx="575503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>
                <a:solidFill>
                  <a:schemeClr val="bg1"/>
                </a:solidFill>
                <a:latin typeface="Arial" pitchFamily="34" charset="0"/>
                <a:ea typeface="Arial"/>
                <a:cs typeface="Arial" pitchFamily="34" charset="0"/>
              </a:rPr>
              <a:t>Проекты по профориентации</a:t>
            </a:r>
          </a:p>
        </p:txBody>
      </p:sp>
      <p:pic>
        <p:nvPicPr>
          <p:cNvPr id="15" name="Picture 4" descr="http://900igr.net/up/datas/242973/04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2" r="2155" b="6964"/>
          <a:stretch/>
        </p:blipFill>
        <p:spPr bwMode="auto">
          <a:xfrm>
            <a:off x="4777392" y="970279"/>
            <a:ext cx="4105443" cy="2735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C:\Users\Sveta\Desktop\cover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101" b="23732"/>
          <a:stretch/>
        </p:blipFill>
        <p:spPr bwMode="auto">
          <a:xfrm>
            <a:off x="3203848" y="4070663"/>
            <a:ext cx="5306527" cy="21703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rckinel.ru/wp-content/uploads/2018/09/proektoria_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06" y="1462525"/>
            <a:ext cx="3706616" cy="164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://obrkovrr.ru/upload/image/file/-/4_(148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11" y="4162533"/>
            <a:ext cx="2779985" cy="185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58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"/>
          <p:cNvSpPr txBox="1">
            <a:spLocks noChangeArrowheads="1"/>
          </p:cNvSpPr>
          <p:nvPr/>
        </p:nvSpPr>
        <p:spPr bwMode="auto">
          <a:xfrm>
            <a:off x="1403648" y="50553"/>
            <a:ext cx="4824536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>
                <a:solidFill>
                  <a:schemeClr val="bg1"/>
                </a:solidFill>
                <a:latin typeface="Arial" pitchFamily="34" charset="0"/>
                <a:ea typeface="Arial"/>
                <a:cs typeface="Arial" pitchFamily="34" charset="0"/>
              </a:rPr>
              <a:t>Профессиональная ориентация </a:t>
            </a:r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ea typeface="Arial"/>
                <a:cs typeface="Arial" pitchFamily="34" charset="0"/>
              </a:rPr>
              <a:t>обучающихся</a:t>
            </a:r>
            <a:endParaRPr lang="ru-RU" altLang="ru-RU" sz="2400" b="1" dirty="0">
              <a:solidFill>
                <a:schemeClr val="bg1"/>
              </a:solidFill>
              <a:latin typeface="Arial" pitchFamily="34" charset="0"/>
              <a:ea typeface="Arial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5575" y="758439"/>
            <a:ext cx="429873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экскурсии на </a:t>
            </a:r>
            <a:r>
              <a:rPr lang="ru-RU" sz="1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предприятия </a:t>
            </a:r>
            <a:r>
              <a:rPr lang="ru-RU" sz="1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ОАО «</a:t>
            </a:r>
            <a:r>
              <a:rPr lang="ru-RU" sz="1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ЗиД</a:t>
            </a:r>
            <a:r>
              <a:rPr lang="ru-RU" sz="1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», Фермерское хозяйство, ОАО «Сударь», КЗСК, ООО «</a:t>
            </a:r>
            <a:r>
              <a:rPr lang="ru-RU" sz="1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Малыгинский</a:t>
            </a:r>
            <a:r>
              <a:rPr lang="ru-RU" sz="1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хлеб», Почта России, пожарная часть г. </a:t>
            </a:r>
            <a:r>
              <a:rPr lang="ru-RU" sz="1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sz="1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МО МВД России «Ковровский» и др</a:t>
            </a:r>
            <a:r>
              <a:rPr lang="ru-RU" sz="1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.);</a:t>
            </a:r>
          </a:p>
          <a:p>
            <a:pPr algn="just">
              <a:buFont typeface="Wingdings" pitchFamily="2" charset="2"/>
              <a:buChar char="Ø"/>
            </a:pPr>
            <a:endParaRPr lang="ru-RU" sz="16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районный </a:t>
            </a:r>
            <a:r>
              <a:rPr lang="ru-RU" sz="1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конкурс профессионального мастерства «Юный пахарь»;</a:t>
            </a:r>
          </a:p>
          <a:p>
            <a:pPr algn="just">
              <a:buNone/>
            </a:pPr>
            <a:endParaRPr lang="ru-RU" sz="16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проведение </a:t>
            </a:r>
            <a:r>
              <a:rPr lang="ru-RU" sz="1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профориентационных</a:t>
            </a:r>
            <a:r>
              <a:rPr lang="ru-RU" sz="1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мероприятий «Живи, учись и работай во Владимирской области</a:t>
            </a:r>
            <a:endParaRPr lang="ru-RU" sz="1600" b="1" dirty="0">
              <a:solidFill>
                <a:srgbClr val="000066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634973" y="4186957"/>
            <a:ext cx="40324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1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 Днях открытых дверей профессиональных образовательных организаций;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634973" y="5038845"/>
            <a:ext cx="44900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 typeface="Wingdings" pitchFamily="2" charset="2"/>
              <a:buChar char="Ø"/>
            </a:pPr>
            <a:r>
              <a:rPr lang="ru-RU" sz="1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ежегодное </a:t>
            </a:r>
            <a:r>
              <a:rPr lang="ru-RU" sz="1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участие в областном конкурсе на лучшую организацию </a:t>
            </a:r>
            <a:r>
              <a:rPr lang="ru-RU" sz="1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профориетационной</a:t>
            </a:r>
            <a:r>
              <a:rPr lang="ru-RU" sz="1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работы среди образовательных </a:t>
            </a:r>
            <a:r>
              <a:rPr lang="ru-RU" sz="1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организаций</a:t>
            </a:r>
            <a:endParaRPr lang="ru-RU" sz="16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http://i.mycdn.me/i?r=AzEPZsRbOZEKgBhR0XGMT1RkUakl-W2SRzPh_iM3wQfbXaaKTM5SRkZCeTgDn6uOyi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6" t="40231" r="26455"/>
          <a:stretch/>
        </p:blipFill>
        <p:spPr bwMode="auto">
          <a:xfrm>
            <a:off x="392018" y="3918501"/>
            <a:ext cx="3060087" cy="263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obrkovrr.ru/upload/image/file/-/3_(169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347" y="949160"/>
            <a:ext cx="4191209" cy="2794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37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911359" y="-128008"/>
            <a:ext cx="5904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  <a:latin typeface="Arial" pitchFamily="34" charset="0"/>
                <a:ea typeface="Arial"/>
                <a:cs typeface="Arial" pitchFamily="34" charset="0"/>
              </a:rPr>
              <a:t>Развитие робототехнического направления и 3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ea typeface="Arial"/>
                <a:cs typeface="Arial" pitchFamily="34" charset="0"/>
              </a:rPr>
              <a:t>D-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ea typeface="Arial"/>
                <a:cs typeface="Arial" pitchFamily="34" charset="0"/>
              </a:rPr>
              <a:t>моделирования</a:t>
            </a:r>
          </a:p>
        </p:txBody>
      </p:sp>
      <p:pic>
        <p:nvPicPr>
          <p:cNvPr id="18434" name="Picture 2" descr="http://obrkovrr.ru/upload/image/file/-/2_(208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54" y="739331"/>
            <a:ext cx="4186574" cy="31399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Line 12"/>
          <p:cNvSpPr>
            <a:spLocks noChangeShapeType="1"/>
          </p:cNvSpPr>
          <p:nvPr/>
        </p:nvSpPr>
        <p:spPr bwMode="auto">
          <a:xfrm>
            <a:off x="6985000" y="2368364"/>
            <a:ext cx="344715" cy="476436"/>
          </a:xfrm>
          <a:prstGeom prst="line">
            <a:avLst/>
          </a:prstGeom>
          <a:noFill/>
          <a:ln w="57150" cap="rnd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13"/>
          <p:cNvSpPr>
            <a:spLocks noChangeShapeType="1"/>
          </p:cNvSpPr>
          <p:nvPr/>
        </p:nvSpPr>
        <p:spPr bwMode="auto">
          <a:xfrm flipV="1">
            <a:off x="2968170" y="4905829"/>
            <a:ext cx="849087" cy="526081"/>
          </a:xfrm>
          <a:prstGeom prst="line">
            <a:avLst/>
          </a:prstGeom>
          <a:noFill/>
          <a:ln w="57150" cap="rnd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4"/>
          <p:cNvSpPr>
            <a:spLocks noChangeShapeType="1"/>
          </p:cNvSpPr>
          <p:nvPr/>
        </p:nvSpPr>
        <p:spPr bwMode="auto">
          <a:xfrm flipV="1">
            <a:off x="5595257" y="4122057"/>
            <a:ext cx="892629" cy="497053"/>
          </a:xfrm>
          <a:prstGeom prst="line">
            <a:avLst/>
          </a:prstGeom>
          <a:noFill/>
          <a:ln w="57150" cap="rnd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Группа 5"/>
          <p:cNvGrpSpPr/>
          <p:nvPr/>
        </p:nvGrpSpPr>
        <p:grpSpPr>
          <a:xfrm>
            <a:off x="3819616" y="3622001"/>
            <a:ext cx="3497831" cy="2540707"/>
            <a:chOff x="3819616" y="3622001"/>
            <a:chExt cx="3497831" cy="2540707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3819616" y="3622001"/>
              <a:ext cx="1751370" cy="1783000"/>
              <a:chOff x="3819616" y="3622001"/>
              <a:chExt cx="1751370" cy="1783000"/>
            </a:xfrm>
          </p:grpSpPr>
          <p:sp>
            <p:nvSpPr>
              <p:cNvPr id="20" name="Rectangle 9"/>
              <p:cNvSpPr>
                <a:spLocks noChangeArrowheads="1"/>
              </p:cNvSpPr>
              <p:nvPr/>
            </p:nvSpPr>
            <p:spPr bwMode="gray">
              <a:xfrm rot="3419336">
                <a:off x="3803801" y="3637816"/>
                <a:ext cx="1783000" cy="1751370"/>
              </a:xfrm>
              <a:prstGeom prst="rect">
                <a:avLst/>
              </a:prstGeom>
              <a:gradFill rotWithShape="1">
                <a:gsLst>
                  <a:gs pos="0">
                    <a:srgbClr val="3279D8"/>
                  </a:gs>
                  <a:gs pos="100000">
                    <a:srgbClr val="3279D8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179605" dir="487806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Text Box 10"/>
              <p:cNvSpPr txBox="1">
                <a:spLocks noChangeArrowheads="1"/>
              </p:cNvSpPr>
              <p:nvPr/>
            </p:nvSpPr>
            <p:spPr bwMode="gray">
              <a:xfrm>
                <a:off x="4372637" y="3920905"/>
                <a:ext cx="607859" cy="11079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sz="6600" b="1" dirty="0" smtClean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sz="66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5008225" y="5331711"/>
              <a:ext cx="23092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Робототехника </a:t>
              </a:r>
            </a:p>
            <a:p>
              <a:pPr algn="ctr"/>
              <a:r>
                <a:rPr lang="ru-RU" sz="2400" b="1" dirty="0" smtClean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ДОУ</a:t>
              </a:r>
              <a:endParaRPr lang="ru-RU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30576" y="3800474"/>
            <a:ext cx="2968884" cy="2305713"/>
            <a:chOff x="30576" y="3800474"/>
            <a:chExt cx="2968884" cy="2305713"/>
          </a:xfrm>
        </p:grpSpPr>
        <p:sp>
          <p:nvSpPr>
            <p:cNvPr id="17" name="Rectangle 7"/>
            <p:cNvSpPr>
              <a:spLocks noChangeArrowheads="1"/>
            </p:cNvSpPr>
            <p:nvPr/>
          </p:nvSpPr>
          <p:spPr bwMode="gray">
            <a:xfrm rot="3419336">
              <a:off x="1172262" y="4278989"/>
              <a:ext cx="1842486" cy="1811910"/>
            </a:xfrm>
            <a:prstGeom prst="rect">
              <a:avLst/>
            </a:prstGeom>
            <a:gradFill rotWithShape="1">
              <a:gsLst>
                <a:gs pos="0">
                  <a:schemeClr val="accent4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ln w="38100">
              <a:solidFill>
                <a:srgbClr val="FFFFFF"/>
              </a:solidFill>
              <a:miter lim="800000"/>
              <a:headEnd/>
              <a:tailEnd/>
            </a:ln>
            <a:effectLst>
              <a:outerShdw dist="179605" dir="487806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gray">
            <a:xfrm>
              <a:off x="1341475" y="4627261"/>
              <a:ext cx="1504059" cy="11079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sz="6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en-US" sz="6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0576" y="3800474"/>
              <a:ext cx="23092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Робототехника </a:t>
              </a:r>
            </a:p>
            <a:p>
              <a:pPr algn="ctr"/>
              <a:r>
                <a:rPr lang="ru-RU" sz="2400" b="1" dirty="0" smtClean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школах</a:t>
              </a:r>
              <a:endParaRPr lang="ru-RU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8" name="Picture 2" descr="http://obrkovrr.ru/upload/image/file/-/5_(12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516" y="4611461"/>
            <a:ext cx="1467575" cy="19567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4062251" y="2353986"/>
            <a:ext cx="3951380" cy="2093560"/>
            <a:chOff x="4062251" y="2353986"/>
            <a:chExt cx="3951380" cy="2093560"/>
          </a:xfrm>
        </p:grpSpPr>
        <p:sp>
          <p:nvSpPr>
            <p:cNvPr id="14" name="Rectangle 3"/>
            <p:cNvSpPr>
              <a:spLocks noChangeArrowheads="1"/>
            </p:cNvSpPr>
            <p:nvPr/>
          </p:nvSpPr>
          <p:spPr bwMode="gray">
            <a:xfrm rot="3419336">
              <a:off x="6310159" y="2744075"/>
              <a:ext cx="1716819" cy="1690124"/>
            </a:xfrm>
            <a:prstGeom prst="rect">
              <a:avLst/>
            </a:prstGeom>
            <a:gradFill rotWithShape="1">
              <a:gsLst>
                <a:gs pos="0">
                  <a:srgbClr val="00B050"/>
                </a:gs>
                <a:gs pos="100000">
                  <a:srgbClr val="006666"/>
                </a:gs>
              </a:gsLst>
              <a:lin ang="5400000" scaled="1"/>
            </a:gradFill>
            <a:ln w="38100">
              <a:solidFill>
                <a:srgbClr val="FFFFFF"/>
              </a:solidFill>
              <a:miter lim="800000"/>
              <a:headEnd/>
              <a:tailEnd/>
            </a:ln>
            <a:effectLst>
              <a:outerShdw dist="179605" dir="487806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Text Box 11"/>
            <p:cNvSpPr txBox="1">
              <a:spLocks noChangeArrowheads="1"/>
            </p:cNvSpPr>
            <p:nvPr/>
          </p:nvSpPr>
          <p:spPr bwMode="gray">
            <a:xfrm>
              <a:off x="6922061" y="2941115"/>
              <a:ext cx="607859" cy="11079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66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62251" y="2353986"/>
              <a:ext cx="25043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Турнир </a:t>
              </a:r>
            </a:p>
            <a:p>
              <a:pPr algn="ctr"/>
              <a:r>
                <a:rPr lang="ru-RU" sz="2400" b="1" dirty="0" smtClean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ru-RU" sz="2400" b="1" dirty="0" err="1" smtClean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РобоКарусель</a:t>
              </a:r>
              <a:r>
                <a:rPr lang="ru-RU" sz="2400" b="1" dirty="0" smtClean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» </a:t>
              </a:r>
              <a:endParaRPr lang="ru-RU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255701" y="687722"/>
            <a:ext cx="2117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2017-2019гг.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5870522" y="870038"/>
            <a:ext cx="3381999" cy="1573060"/>
            <a:chOff x="5870522" y="870038"/>
            <a:chExt cx="3381999" cy="1573060"/>
          </a:xfrm>
        </p:grpSpPr>
        <p:sp>
          <p:nvSpPr>
            <p:cNvPr id="15" name="Rectangle 5"/>
            <p:cNvSpPr>
              <a:spLocks noChangeArrowheads="1"/>
            </p:cNvSpPr>
            <p:nvPr/>
          </p:nvSpPr>
          <p:spPr bwMode="gray">
            <a:xfrm rot="3419336">
              <a:off x="5943080" y="1212384"/>
              <a:ext cx="1187236" cy="1274192"/>
            </a:xfrm>
            <a:prstGeom prst="rect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C00000"/>
                </a:gs>
              </a:gsLst>
              <a:lin ang="5400000" scaled="1"/>
            </a:gradFill>
            <a:ln w="38100">
              <a:solidFill>
                <a:srgbClr val="FFFFFF"/>
              </a:solidFill>
              <a:miter lim="800000"/>
              <a:headEnd/>
              <a:tailEnd/>
            </a:ln>
            <a:effectLst>
              <a:outerShdw dist="179605" dir="487806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Text Box 6"/>
            <p:cNvSpPr txBox="1">
              <a:spLocks noChangeArrowheads="1"/>
            </p:cNvSpPr>
            <p:nvPr/>
          </p:nvSpPr>
          <p:spPr bwMode="gray">
            <a:xfrm>
              <a:off x="5870522" y="1522865"/>
              <a:ext cx="133235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800" b="1" dirty="0" err="1" smtClean="0">
                  <a:solidFill>
                    <a:srgbClr val="FFFFFF"/>
                  </a:solidFill>
                </a:rPr>
                <a:t>ДТДиМ</a:t>
              </a:r>
              <a:endParaRPr lang="en-US" sz="2800" b="1" dirty="0">
                <a:solidFill>
                  <a:srgbClr val="FFFFFF"/>
                </a:solidFill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7092280" y="870038"/>
              <a:ext cx="2160241" cy="12372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Font typeface="Times New Roman" pitchFamily="18" charset="0"/>
                <a:buNone/>
                <a:defRPr/>
              </a:pPr>
              <a:r>
                <a:rPr lang="ru-RU" altLang="ru-RU" sz="2000" b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пилотная организация  по образовательной робототехнике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730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2" t="6543"/>
          <a:stretch>
            <a:fillRect/>
          </a:stretch>
        </p:blipFill>
        <p:spPr bwMode="auto">
          <a:xfrm>
            <a:off x="0" y="798754"/>
            <a:ext cx="3491880" cy="2630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260088057"/>
              </p:ext>
            </p:extLst>
          </p:nvPr>
        </p:nvGraphicFramePr>
        <p:xfrm>
          <a:off x="3491879" y="1448998"/>
          <a:ext cx="5556737" cy="4854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9458" name="Picture 2" descr="http://obrkovrr.ru/upload/image/file/-/1_(186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3524765"/>
            <a:ext cx="3597508" cy="2398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"/>
          <p:cNvSpPr txBox="1">
            <a:spLocks noChangeArrowheads="1"/>
          </p:cNvSpPr>
          <p:nvPr/>
        </p:nvSpPr>
        <p:spPr bwMode="auto">
          <a:xfrm>
            <a:off x="1403648" y="50553"/>
            <a:ext cx="5184576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ea typeface="Arial"/>
                <a:cs typeface="Arial" pitchFamily="34" charset="0"/>
              </a:rPr>
              <a:t>Самоопределение выпускников</a:t>
            </a:r>
            <a:endParaRPr lang="ru-RU" altLang="ru-RU" sz="2400" b="1" dirty="0">
              <a:solidFill>
                <a:schemeClr val="bg1"/>
              </a:solidFill>
              <a:latin typeface="Arial" pitchFamily="34" charset="0"/>
              <a:ea typeface="Arial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02802" y="608039"/>
            <a:ext cx="20928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класс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3968" y="1759582"/>
            <a:ext cx="41583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Поступившие в учреждения СПО </a:t>
            </a:r>
          </a:p>
          <a:p>
            <a:pPr algn="ctr"/>
            <a:r>
              <a:rPr lang="ru-RU" sz="20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%)</a:t>
            </a:r>
            <a:endParaRPr lang="ru-RU" sz="20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91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3" t="19895" r="18006" b="20730"/>
          <a:stretch/>
        </p:blipFill>
        <p:spPr>
          <a:xfrm flipH="1">
            <a:off x="313520" y="669508"/>
            <a:ext cx="8533751" cy="5783828"/>
          </a:xfrm>
          <a:prstGeom prst="rect">
            <a:avLst/>
          </a:prstGeom>
        </p:spPr>
      </p:pic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7884368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-4379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СЕТЬ ОБРАЗОВАТЕЛЬНЫХ </a:t>
            </a:r>
          </a:p>
          <a:p>
            <a:pPr algn="ctr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УЧРЕЖДЕНИЙ</a:t>
            </a: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922631" y="1362197"/>
            <a:ext cx="8378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ru-RU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96136" y="1423752"/>
            <a:ext cx="2197677" cy="707886"/>
          </a:xfrm>
          <a:prstGeom prst="rect">
            <a:avLst/>
          </a:prstGeom>
          <a:solidFill>
            <a:schemeClr val="bg1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школы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82612" y="3204771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ru-RU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4881" y="2961257"/>
            <a:ext cx="24924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детские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сады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949055" y="4672764"/>
            <a:ext cx="3329791" cy="1384995"/>
          </a:xfrm>
          <a:prstGeom prst="rect">
            <a:avLst/>
          </a:prstGeom>
          <a:solidFill>
            <a:schemeClr val="bg1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учреждения 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дополнительного 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образования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561286" y="4918755"/>
            <a:ext cx="8378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2051" name="Picture 3" descr="D:\Документы\ФОТОГРАФИИ\Отчетный концерт ДТДиМ\IMG_164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19" y="4255060"/>
            <a:ext cx="3451912" cy="2158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Документы\ФОТОГРАФИИ\итоги 11 дс\IMG_3533_новый размер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034" y="2420888"/>
            <a:ext cx="3302000" cy="2251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Документы\ФОТОГРАФИИ\Богомолова О.В\Олимпиады в Ковровском районе\DSCN109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82" y="751581"/>
            <a:ext cx="3009361" cy="2052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4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003165353"/>
              </p:ext>
            </p:extLst>
          </p:nvPr>
        </p:nvGraphicFramePr>
        <p:xfrm>
          <a:off x="307975" y="1052736"/>
          <a:ext cx="8103305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Rectangle 1"/>
          <p:cNvSpPr txBox="1">
            <a:spLocks noChangeArrowheads="1"/>
          </p:cNvSpPr>
          <p:nvPr/>
        </p:nvSpPr>
        <p:spPr bwMode="auto">
          <a:xfrm>
            <a:off x="1403648" y="50553"/>
            <a:ext cx="5184576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ea typeface="Arial"/>
                <a:cs typeface="Arial" pitchFamily="34" charset="0"/>
              </a:rPr>
              <a:t>Самоопределение выпускников </a:t>
            </a:r>
          </a:p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ea typeface="Arial"/>
                <a:cs typeface="Arial" pitchFamily="34" charset="0"/>
              </a:rPr>
              <a:t>11 классов</a:t>
            </a:r>
            <a:endParaRPr lang="ru-RU" altLang="ru-RU" sz="2400" b="1" dirty="0">
              <a:solidFill>
                <a:schemeClr val="bg1"/>
              </a:solidFill>
              <a:latin typeface="Arial" pitchFamily="34" charset="0"/>
              <a:ea typeface="Arial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13458" y="721351"/>
            <a:ext cx="32987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Направления поступления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743220" y="1481194"/>
            <a:ext cx="223193" cy="19412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13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"/>
          <p:cNvSpPr txBox="1">
            <a:spLocks noChangeArrowheads="1"/>
          </p:cNvSpPr>
          <p:nvPr/>
        </p:nvSpPr>
        <p:spPr bwMode="auto">
          <a:xfrm>
            <a:off x="1403648" y="50553"/>
            <a:ext cx="5184576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ea typeface="Arial"/>
                <a:cs typeface="Arial" pitchFamily="34" charset="0"/>
              </a:rPr>
              <a:t>Самоопределение выпускников </a:t>
            </a:r>
          </a:p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ea typeface="Arial"/>
                <a:cs typeface="Arial" pitchFamily="34" charset="0"/>
              </a:rPr>
              <a:t>11 классов</a:t>
            </a:r>
            <a:endParaRPr lang="ru-RU" altLang="ru-RU" sz="2400" b="1" dirty="0">
              <a:solidFill>
                <a:schemeClr val="bg1"/>
              </a:solidFill>
              <a:latin typeface="Arial" pitchFamily="34" charset="0"/>
              <a:ea typeface="Arial"/>
              <a:cs typeface="Arial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870177743"/>
              </p:ext>
            </p:extLst>
          </p:nvPr>
        </p:nvGraphicFramePr>
        <p:xfrm>
          <a:off x="333142" y="836712"/>
          <a:ext cx="8055281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8148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"/>
          <p:cNvSpPr txBox="1">
            <a:spLocks noChangeArrowheads="1"/>
          </p:cNvSpPr>
          <p:nvPr/>
        </p:nvSpPr>
        <p:spPr bwMode="auto">
          <a:xfrm>
            <a:off x="1403648" y="50553"/>
            <a:ext cx="5184576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ea typeface="Arial"/>
                <a:cs typeface="Arial" pitchFamily="34" charset="0"/>
              </a:rPr>
              <a:t>Самоопределение выпускников </a:t>
            </a:r>
          </a:p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ea typeface="Arial"/>
                <a:cs typeface="Arial" pitchFamily="34" charset="0"/>
              </a:rPr>
              <a:t>11 классов</a:t>
            </a:r>
            <a:endParaRPr lang="ru-RU" altLang="ru-RU" sz="2400" b="1" dirty="0">
              <a:solidFill>
                <a:schemeClr val="bg1"/>
              </a:solidFill>
              <a:latin typeface="Arial" pitchFamily="34" charset="0"/>
              <a:ea typeface="Arial"/>
              <a:cs typeface="Arial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249844752"/>
              </p:ext>
            </p:extLst>
          </p:nvPr>
        </p:nvGraphicFramePr>
        <p:xfrm>
          <a:off x="333142" y="836712"/>
          <a:ext cx="8055281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52517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"/>
          <p:cNvSpPr txBox="1">
            <a:spLocks noChangeArrowheads="1"/>
          </p:cNvSpPr>
          <p:nvPr/>
        </p:nvSpPr>
        <p:spPr bwMode="auto">
          <a:xfrm>
            <a:off x="1403648" y="50553"/>
            <a:ext cx="5184576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ea typeface="Arial"/>
                <a:cs typeface="Arial" pitchFamily="34" charset="0"/>
              </a:rPr>
              <a:t>Самоопределение выпускников </a:t>
            </a:r>
          </a:p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ea typeface="Arial"/>
                <a:cs typeface="Arial" pitchFamily="34" charset="0"/>
              </a:rPr>
              <a:t>11 классов</a:t>
            </a:r>
            <a:endParaRPr lang="ru-RU" altLang="ru-RU" sz="2400" b="1" dirty="0">
              <a:solidFill>
                <a:schemeClr val="bg1"/>
              </a:solidFill>
              <a:latin typeface="Arial" pitchFamily="34" charset="0"/>
              <a:ea typeface="Arial"/>
              <a:cs typeface="Arial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421615727"/>
              </p:ext>
            </p:extLst>
          </p:nvPr>
        </p:nvGraphicFramePr>
        <p:xfrm>
          <a:off x="333142" y="836712"/>
          <a:ext cx="8055281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55720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 descr="http://informatio.ru/upload/resize_cache/iblock/27d/690_600_1/large_670d0d9a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5" y="1146646"/>
            <a:ext cx="3415879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152541847"/>
              </p:ext>
            </p:extLst>
          </p:nvPr>
        </p:nvGraphicFramePr>
        <p:xfrm>
          <a:off x="3491879" y="1448998"/>
          <a:ext cx="5556737" cy="4854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"/>
          <p:cNvSpPr txBox="1">
            <a:spLocks noChangeArrowheads="1"/>
          </p:cNvSpPr>
          <p:nvPr/>
        </p:nvSpPr>
        <p:spPr bwMode="auto">
          <a:xfrm>
            <a:off x="1403648" y="50553"/>
            <a:ext cx="5184576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ea typeface="Arial"/>
                <a:cs typeface="Arial" pitchFamily="34" charset="0"/>
              </a:rPr>
              <a:t>Самоопределение выпускников</a:t>
            </a:r>
            <a:endParaRPr lang="ru-RU" altLang="ru-RU" sz="2400" b="1" dirty="0">
              <a:solidFill>
                <a:schemeClr val="bg1"/>
              </a:solidFill>
              <a:latin typeface="Arial" pitchFamily="34" charset="0"/>
              <a:ea typeface="Arial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47323" y="792703"/>
            <a:ext cx="18646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класс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51920" y="1412776"/>
            <a:ext cx="4968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Поступило  </a:t>
            </a:r>
            <a:r>
              <a:rPr lang="ru-RU" sz="20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10-й  класс школ района</a:t>
            </a:r>
            <a:endParaRPr lang="ru-RU" sz="2000" b="1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(чел.)</a:t>
            </a:r>
          </a:p>
        </p:txBody>
      </p:sp>
      <p:pic>
        <p:nvPicPr>
          <p:cNvPr id="19" name="Picture 9" descr="http://ruy.ru/upload/iblock/f70/f70a06a36fc2a272274a3641f0094b8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709513"/>
            <a:ext cx="3370691" cy="2455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91322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"/>
          <p:cNvSpPr txBox="1">
            <a:spLocks noChangeArrowheads="1"/>
          </p:cNvSpPr>
          <p:nvPr/>
        </p:nvSpPr>
        <p:spPr bwMode="auto">
          <a:xfrm>
            <a:off x="1403648" y="50553"/>
            <a:ext cx="5184576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ea typeface="Arial"/>
                <a:cs typeface="Arial" pitchFamily="34" charset="0"/>
              </a:rPr>
              <a:t>Самоопределение выпускников </a:t>
            </a:r>
          </a:p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ea typeface="Arial"/>
                <a:cs typeface="Arial" pitchFamily="34" charset="0"/>
              </a:rPr>
              <a:t>9 классов</a:t>
            </a:r>
            <a:endParaRPr lang="ru-RU" altLang="ru-RU" sz="2400" b="1" dirty="0">
              <a:solidFill>
                <a:schemeClr val="bg1"/>
              </a:solidFill>
              <a:latin typeface="Arial" pitchFamily="34" charset="0"/>
              <a:ea typeface="Arial"/>
              <a:cs typeface="Arial" pitchFamily="34" charset="0"/>
            </a:endParaRPr>
          </a:p>
        </p:txBody>
      </p:sp>
      <p:sp>
        <p:nvSpPr>
          <p:cNvPr id="2" name="AutoShape 4" descr="https://pecypcu.info/wp-content/uploads/2019/05/58bf2cfee7991e80bf3b1752d536ac1d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7" descr="https://pecypcu.info/wp-content/uploads/2019/05/58bf2cfee7991e80bf3b1752d536ac1d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9" descr="https://pecypcu.info/wp-content/uploads/2019/05/58bf2cfee7991e80bf3b1752d536ac1d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1" descr="https://pecypcu.info/wp-content/uploads/2019/05/58bf2cfee7991e80bf3b1752d536ac1d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1581952" y="1124934"/>
            <a:ext cx="5244008" cy="5204293"/>
            <a:chOff x="1547664" y="980728"/>
            <a:chExt cx="5244008" cy="5204293"/>
          </a:xfrm>
        </p:grpSpPr>
        <p:pic>
          <p:nvPicPr>
            <p:cNvPr id="3077" name="Picture 5" descr="C:\Users\Sveta\Desktop\Рисунок2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01" t="8868" r="9222" b="9438"/>
            <a:stretch/>
          </p:blipFill>
          <p:spPr bwMode="auto">
            <a:xfrm>
              <a:off x="1547664" y="980728"/>
              <a:ext cx="5244008" cy="5204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931932" y="1146646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latin typeface="Times New Roman" pitchFamily="18" charset="0"/>
                  <a:cs typeface="Times New Roman" pitchFamily="18" charset="0"/>
                </a:rPr>
                <a:t>6</a:t>
              </a:r>
              <a:endParaRPr lang="ru-RU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887456" y="1340768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latin typeface="Times New Roman" pitchFamily="18" charset="0"/>
                  <a:cs typeface="Times New Roman" pitchFamily="18" charset="0"/>
                </a:rPr>
                <a:t>13</a:t>
              </a:r>
              <a:endParaRPr lang="ru-RU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652120" y="2196880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latin typeface="Times New Roman" pitchFamily="18" charset="0"/>
                  <a:cs typeface="Times New Roman" pitchFamily="18" charset="0"/>
                </a:rPr>
                <a:t>10</a:t>
              </a:r>
              <a:endParaRPr lang="ru-RU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968168" y="3228931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latin typeface="Times New Roman" pitchFamily="18" charset="0"/>
                  <a:cs typeface="Times New Roman" pitchFamily="18" charset="0"/>
                </a:rPr>
                <a:t>26</a:t>
              </a:r>
              <a:endParaRPr lang="ru-RU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80360" y="4221088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latin typeface="Times New Roman" pitchFamily="18" charset="0"/>
                  <a:cs typeface="Times New Roman" pitchFamily="18" charset="0"/>
                </a:rPr>
                <a:t>6</a:t>
              </a:r>
              <a:endParaRPr lang="ru-RU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891267" y="5085184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latin typeface="Times New Roman" pitchFamily="18" charset="0"/>
                  <a:cs typeface="Times New Roman" pitchFamily="18" charset="0"/>
                </a:rPr>
                <a:t>12</a:t>
              </a:r>
              <a:endParaRPr lang="ru-RU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951349" y="5360616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843808" y="5075312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ru-RU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979712" y="4293096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latin typeface="Times New Roman" pitchFamily="18" charset="0"/>
                  <a:cs typeface="Times New Roman" pitchFamily="18" charset="0"/>
                </a:rPr>
                <a:t>55</a:t>
              </a:r>
              <a:endParaRPr lang="ru-RU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691680" y="3237347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latin typeface="Times New Roman" pitchFamily="18" charset="0"/>
                  <a:cs typeface="Times New Roman" pitchFamily="18" charset="0"/>
                </a:rPr>
                <a:t>10</a:t>
              </a:r>
              <a:endParaRPr lang="ru-RU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83018" y="2199200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ru-RU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715567" y="1358328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latin typeface="Times New Roman" pitchFamily="18" charset="0"/>
                  <a:cs typeface="Times New Roman" pitchFamily="18" charset="0"/>
                </a:rPr>
                <a:t>12</a:t>
              </a:r>
              <a:endParaRPr lang="ru-RU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087" name="Picture 15" descr="https://pechatniki.mos.ru/upload/medialibrary/911/kultura_i_iskusstvo_vid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1"/>
          <a:stretch/>
        </p:blipFill>
        <p:spPr bwMode="auto">
          <a:xfrm>
            <a:off x="3905656" y="702989"/>
            <a:ext cx="562274" cy="43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https://www.pinclipart.com/picdir/middle/197-1972852_logo-design-by-rutz-for-manna-for-lif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52" b="94382" l="1932" r="95455">
                        <a14:foregroundMark x1="58750" y1="32444" x2="58750" y2="3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785" y="801540"/>
            <a:ext cx="1055440" cy="85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https://4.bp.blogspot.com/-fnk3KsPnD7A/WuBzvsHQY6I/AAAAAAAAB4I/ucZnPiFLT_oWaeDtVPbk5OwyEDMkuORhwCLcBGAs/s1600/Graphic%2BDesign%2BDubai%2B3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712583"/>
            <a:ext cx="1224135" cy="113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21" descr="https://xn----8sbppmhlfke7c.xn--p1ai/images/%D0%B4%D0%BE%D0%BA%D1%83%D0%BC%D0%B5%D0%BD%D1%82%D1%8B/imageForum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3"/>
          <a:stretch/>
        </p:blipFill>
        <p:spPr bwMode="auto">
          <a:xfrm>
            <a:off x="6825959" y="3140968"/>
            <a:ext cx="1114507" cy="102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23" descr="https://img2.freepng.ru/20180424/wdw/kisspng-information-and-communications-technology-educatio-learning-theme-background-5adfbc689a4570.684990031524612200631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8" b="97206" l="1667" r="95556">
                        <a14:foregroundMark x1="19000" y1="24853" x2="19000" y2="24853"/>
                        <a14:foregroundMark x1="18667" y1="21324" x2="18667" y2="21324"/>
                        <a14:foregroundMark x1="16778" y1="24853" x2="16778" y2="24853"/>
                        <a14:foregroundMark x1="48333" y1="8971" x2="48333" y2="8971"/>
                        <a14:foregroundMark x1="49444" y1="13529" x2="49444" y2="13529"/>
                        <a14:foregroundMark x1="45667" y1="16471" x2="45667" y2="16471"/>
                        <a14:foregroundMark x1="39000" y1="11324" x2="39000" y2="11324"/>
                        <a14:foregroundMark x1="35222" y1="12794" x2="35222" y2="12794"/>
                        <a14:foregroundMark x1="52778" y1="25735" x2="52778" y2="25735"/>
                        <a14:foregroundMark x1="66222" y1="34706" x2="66222" y2="34706"/>
                        <a14:foregroundMark x1="31444" y1="39412" x2="31444" y2="39412"/>
                        <a14:foregroundMark x1="18889" y1="51912" x2="18889" y2="51912"/>
                        <a14:foregroundMark x1="15111" y1="56176" x2="15111" y2="56176"/>
                        <a14:foregroundMark x1="11556" y1="54853" x2="11556" y2="54853"/>
                        <a14:foregroundMark x1="34111" y1="83824" x2="34111" y2="83824"/>
                        <a14:foregroundMark x1="29333" y1="78529" x2="29333" y2="78529"/>
                        <a14:foregroundMark x1="68111" y1="84412" x2="68111" y2="84412"/>
                        <a14:foregroundMark x1="66444" y1="82353" x2="66444" y2="82353"/>
                        <a14:foregroundMark x1="62778" y1="82500" x2="62778" y2="82500"/>
                        <a14:foregroundMark x1="66889" y1="78382" x2="66889" y2="78382"/>
                        <a14:foregroundMark x1="73889" y1="84265" x2="73889" y2="84265"/>
                        <a14:foregroundMark x1="67222" y1="86176" x2="67222" y2="86176"/>
                        <a14:foregroundMark x1="69444" y1="83235" x2="69444" y2="83235"/>
                        <a14:foregroundMark x1="69667" y1="78529" x2="69667" y2="78529"/>
                        <a14:foregroundMark x1="70222" y1="81765" x2="70222" y2="81765"/>
                        <a14:foregroundMark x1="72556" y1="78529" x2="72556" y2="78529"/>
                        <a14:foregroundMark x1="69111" y1="90147" x2="69111" y2="90147"/>
                        <a14:foregroundMark x1="85556" y1="57206" x2="85556" y2="57206"/>
                        <a14:foregroundMark x1="83333" y1="62059" x2="83333" y2="62059"/>
                        <a14:foregroundMark x1="79889" y1="56618" x2="79889" y2="56618"/>
                        <a14:foregroundMark x1="79111" y1="24853" x2="79111" y2="24853"/>
                        <a14:foregroundMark x1="80778" y1="20882" x2="80778" y2="20882"/>
                        <a14:foregroundMark x1="85444" y1="23088" x2="85444" y2="23088"/>
                        <a14:foregroundMark x1="84333" y1="29559" x2="84333" y2="29559"/>
                        <a14:foregroundMark x1="71111" y1="37941" x2="71111" y2="37941"/>
                        <a14:foregroundMark x1="50222" y1="37206" x2="50222" y2="37206"/>
                        <a14:foregroundMark x1="49333" y1="26618" x2="49333" y2="26618"/>
                        <a14:foregroundMark x1="66111" y1="90294" x2="66111" y2="90294"/>
                        <a14:foregroundMark x1="73667" y1="87794" x2="73667" y2="87794"/>
                        <a14:foregroundMark x1="45333" y1="4559" x2="45333" y2="4559"/>
                        <a14:foregroundMark x1="44111" y1="4118" x2="44111" y2="4118"/>
                        <a14:foregroundMark x1="17667" y1="50000" x2="17667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284" y="4444134"/>
            <a:ext cx="1403852" cy="106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Picture 25" descr="https://yt3.ggpht.com/a/AGF-l79O6-9ybk9Y-bXDLVm1glQrswm2Upc2lFSmpA=s900-mo-c-c0xffffffff-rj-k-n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863" y="5733256"/>
            <a:ext cx="710208" cy="71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9" name="Picture 27" descr="http://dithpranfoundation.org/page-4/files/stacks-image-5d99b8c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444" y="5867877"/>
            <a:ext cx="1053466" cy="105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29" descr="https://c7.uihere.com/files/672/655/676/ipod-touch-free-market-android-interface-finance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12" b="100000" l="0" r="99588">
                        <a14:foregroundMark x1="16621" y1="10577" x2="16621" y2="10577"/>
                        <a14:foregroundMark x1="13599" y1="8791" x2="13599" y2="8791"/>
                        <a14:foregroundMark x1="10852" y1="8929" x2="10852" y2="8929"/>
                        <a14:foregroundMark x1="83379" y1="58791" x2="83379" y2="58791"/>
                        <a14:foregroundMark x1="78984" y1="56593" x2="78984" y2="56593"/>
                        <a14:foregroundMark x1="70742" y1="64011" x2="70742" y2="64011"/>
                        <a14:foregroundMark x1="75962" y1="59478" x2="75962" y2="59478"/>
                        <a14:foregroundMark x1="88599" y1="65797" x2="88599" y2="65797"/>
                        <a14:foregroundMark x1="90385" y1="58516" x2="90385" y2="58516"/>
                        <a14:foregroundMark x1="88462" y1="54945" x2="88462" y2="54945"/>
                        <a14:foregroundMark x1="85577" y1="54258" x2="85577" y2="54258"/>
                        <a14:foregroundMark x1="80769" y1="53571" x2="80769" y2="53571"/>
                        <a14:foregroundMark x1="77747" y1="53297" x2="77747" y2="53297"/>
                        <a14:foregroundMark x1="74176" y1="56868" x2="74176" y2="56868"/>
                        <a14:foregroundMark x1="73626" y1="58791" x2="73626" y2="58791"/>
                        <a14:foregroundMark x1="82555" y1="64698" x2="82555" y2="64698"/>
                        <a14:foregroundMark x1="88874" y1="70330" x2="88874" y2="70330"/>
                        <a14:foregroundMark x1="91621" y1="73352" x2="91621" y2="73352"/>
                        <a14:foregroundMark x1="93407" y1="66346" x2="93407" y2="66346"/>
                        <a14:foregroundMark x1="93269" y1="61676" x2="93269" y2="61676"/>
                        <a14:foregroundMark x1="86401" y1="59753" x2="86401" y2="59753"/>
                        <a14:foregroundMark x1="93819" y1="56868" x2="93819" y2="56868"/>
                        <a14:foregroundMark x1="79121" y1="63599" x2="79121" y2="63599"/>
                        <a14:foregroundMark x1="86264" y1="75824" x2="86264" y2="75824"/>
                        <a14:foregroundMark x1="93407" y1="71016" x2="93407" y2="71016"/>
                        <a14:foregroundMark x1="95192" y1="75412" x2="95192" y2="75412"/>
                        <a14:foregroundMark x1="94780" y1="76923" x2="94780" y2="76923"/>
                        <a14:foregroundMark x1="73626" y1="60989" x2="73626" y2="60989"/>
                        <a14:foregroundMark x1="64698" y1="61951" x2="64698" y2="61951"/>
                        <a14:foregroundMark x1="67308" y1="62363" x2="67308" y2="62363"/>
                        <a14:foregroundMark x1="71154" y1="61126" x2="71154" y2="61126"/>
                        <a14:foregroundMark x1="76511" y1="55357" x2="76511" y2="55357"/>
                        <a14:foregroundMark x1="79808" y1="59066" x2="79808" y2="59066"/>
                        <a14:foregroundMark x1="82555" y1="55357" x2="82555" y2="55357"/>
                        <a14:foregroundMark x1="91071" y1="53984" x2="91071" y2="53984"/>
                        <a14:foregroundMark x1="95192" y1="53709" x2="95192" y2="53709"/>
                        <a14:foregroundMark x1="92170" y1="57967" x2="92170" y2="57967"/>
                        <a14:foregroundMark x1="90247" y1="62088" x2="90247" y2="62088"/>
                        <a14:foregroundMark x1="85852" y1="62363" x2="85852" y2="62363"/>
                        <a14:foregroundMark x1="82967" y1="62363" x2="82967" y2="62363"/>
                        <a14:foregroundMark x1="80357" y1="61676" x2="80357" y2="61676"/>
                        <a14:foregroundMark x1="89011" y1="58791" x2="89011" y2="58791"/>
                        <a14:foregroundMark x1="87225" y1="69093" x2="87225" y2="69093"/>
                        <a14:foregroundMark x1="87225" y1="75962" x2="87225" y2="75962"/>
                        <a14:foregroundMark x1="90385" y1="77335" x2="90385" y2="77335"/>
                        <a14:foregroundMark x1="86264" y1="74038" x2="86264" y2="7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154" y="5552967"/>
            <a:ext cx="841643" cy="8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3" name="Picture 31" descr="https://img2.freepng.ru/20180404/frq/kisspng-caterpillar-inc-backhoe-computer-icons-heavy-mach-construction-5ac4d9b445c263.0868919515228502282858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40778" y1="52115" x2="40778" y2="52115"/>
                        <a14:foregroundMark x1="53222" y1="62692" x2="53222" y2="62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74" y="4257009"/>
            <a:ext cx="2139705" cy="123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5" name="Picture 33" descr="https://2.bp.blogspot.com/-hZR3474nPME/Vy-LV_lI1mI/AAAAAAAACKo/qDxMBXEiepoQOEGjnE-rPStmqls1-kfRQCLcB/s1600/EngelliFarkindaligiHaftasi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12" y="2919244"/>
            <a:ext cx="1478325" cy="117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7" name="Picture 35" descr="https://img2.pngindir.com/20180919/gjc/kisspng-fir-tree-clip-art-portable-network-graphics-branch-arbres-page-22-5ba301758ad239.8047708515374093975686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33" b="90000" l="53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076229"/>
            <a:ext cx="1580258" cy="84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9" name="Picture 37" descr="https://img2.freepng.ru/20180425/sje/kisspng-comb-barber-scissors-beauty-parlour-barber-scissors-5ae1224413cd62.2255386815247038120811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579" b="100000" l="333" r="100000">
                        <a14:foregroundMark x1="60333" y1="42237" x2="60333" y2="42237"/>
                        <a14:foregroundMark x1="53556" y1="45658" x2="53556" y2="456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865" y="893248"/>
            <a:ext cx="889990" cy="75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855980" y="2965451"/>
            <a:ext cx="26988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156 </a:t>
            </a:r>
          </a:p>
          <a:p>
            <a:pPr algn="ctr"/>
            <a:r>
              <a:rPr lang="ru-RU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выпускников</a:t>
            </a:r>
            <a:endParaRPr lang="ru-RU" sz="32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26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1"/>
          <p:cNvSpPr txBox="1">
            <a:spLocks noChangeArrowheads="1"/>
          </p:cNvSpPr>
          <p:nvPr/>
        </p:nvSpPr>
        <p:spPr bwMode="auto">
          <a:xfrm>
            <a:off x="1403648" y="107746"/>
            <a:ext cx="5256584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altLang="ru-RU" sz="2400" b="1" dirty="0">
                <a:solidFill>
                  <a:schemeClr val="bg1"/>
                </a:solidFill>
                <a:latin typeface="Arial" pitchFamily="34" charset="0"/>
                <a:ea typeface="Arial"/>
                <a:cs typeface="Arial" pitchFamily="34" charset="0"/>
              </a:rPr>
              <a:t>Динамика численности </a:t>
            </a:r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ea typeface="Arial"/>
                <a:cs typeface="Arial" pitchFamily="34" charset="0"/>
              </a:rPr>
              <a:t>детей в образовательных организациях</a:t>
            </a:r>
            <a:endParaRPr lang="ru-RU" altLang="ru-RU" sz="2400" b="1" dirty="0">
              <a:solidFill>
                <a:schemeClr val="bg1"/>
              </a:solidFill>
              <a:latin typeface="Arial" pitchFamily="34" charset="0"/>
              <a:ea typeface="Arial"/>
              <a:cs typeface="Arial" pitchFamily="34" charset="0"/>
            </a:endParaRPr>
          </a:p>
        </p:txBody>
      </p:sp>
      <p:pic>
        <p:nvPicPr>
          <p:cNvPr id="23" name="Picture 3" descr="C:\Users\Sveta\Desktop\Важнейшие мероприятия 2017\фотопрезентации\дс 11 ручей\Для управления образования\20170414_1521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630" y="3662119"/>
            <a:ext cx="4221850" cy="2532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890174" y="976372"/>
            <a:ext cx="15140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школы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724128" y="976372"/>
            <a:ext cx="26472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детские сады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6" name="Picture 2" descr="https://storage.needpix.com/rsynced_images/left-297787_1280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76901">
            <a:off x="511551" y="2305524"/>
            <a:ext cx="2374800" cy="71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1109499" y="3018092"/>
            <a:ext cx="15808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+ 30 чел.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08890" y="1681643"/>
            <a:ext cx="16450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2320 чел.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 descr="https://storage.needpix.com/rsynced_images/left-297787_1280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59217">
            <a:off x="5945953" y="2196516"/>
            <a:ext cx="2374800" cy="71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6717138" y="1681643"/>
            <a:ext cx="21753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1248 чел.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724719" y="3018092"/>
            <a:ext cx="18710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- 91 чел.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http://cdutt-kirov.ucoz.ru/img/novosti/2019/fotolia_33810767_m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527" y="1277487"/>
            <a:ext cx="2852853" cy="203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Документы\ФОТОГРАФИИ\Богомолова О.В\Итоги олимпиады\DSCN107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91" y="3675823"/>
            <a:ext cx="3881941" cy="2571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34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"/>
          <p:cNvSpPr txBox="1">
            <a:spLocks noChangeArrowheads="1"/>
          </p:cNvSpPr>
          <p:nvPr/>
        </p:nvSpPr>
        <p:spPr bwMode="auto">
          <a:xfrm>
            <a:off x="1403648" y="50553"/>
            <a:ext cx="5184576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ea typeface="Arial"/>
                <a:cs typeface="Arial" pitchFamily="34" charset="0"/>
              </a:rPr>
              <a:t>Образовательные технологии в цифровой школе</a:t>
            </a:r>
            <a:endParaRPr lang="ru-RU" altLang="ru-RU" sz="2400" b="1" dirty="0">
              <a:solidFill>
                <a:schemeClr val="bg1"/>
              </a:solidFill>
              <a:latin typeface="Arial" pitchFamily="34" charset="0"/>
              <a:ea typeface="Arial"/>
              <a:cs typeface="Arial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xmlns:lc="http://schemas.openxmlformats.org/drawingml/2006/lockedCanvas" id="{B6AE8809-9B6B-F140-A130-74B84D006913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576" y="908720"/>
            <a:ext cx="9113423" cy="504056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39284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"/>
          <p:cNvSpPr txBox="1">
            <a:spLocks noChangeArrowheads="1"/>
          </p:cNvSpPr>
          <p:nvPr/>
        </p:nvSpPr>
        <p:spPr bwMode="auto">
          <a:xfrm>
            <a:off x="1403648" y="50553"/>
            <a:ext cx="5184576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ea typeface="Arial"/>
                <a:cs typeface="Arial" pitchFamily="34" charset="0"/>
              </a:rPr>
              <a:t>Компетенции педагога будущего</a:t>
            </a:r>
            <a:endParaRPr lang="ru-RU" altLang="ru-RU" sz="2400" b="1" dirty="0">
              <a:solidFill>
                <a:schemeClr val="bg1"/>
              </a:solidFill>
              <a:latin typeface="Arial" pitchFamily="34" charset="0"/>
              <a:ea typeface="Arial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54178" y="719356"/>
            <a:ext cx="2376933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2800" b="1" spc="50" dirty="0">
                <a:ln w="11430"/>
                <a:solidFill>
                  <a:srgbClr val="68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</a:t>
            </a:r>
            <a:r>
              <a:rPr lang="ru-RU" sz="2800" b="1" spc="50" dirty="0" smtClean="0">
                <a:ln w="11430"/>
                <a:solidFill>
                  <a:srgbClr val="68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4«К»</a:t>
            </a:r>
            <a:endParaRPr lang="ru-RU" sz="2800" b="1" spc="50" dirty="0">
              <a:ln w="11430"/>
              <a:solidFill>
                <a:srgbClr val="68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55575" y="1328001"/>
            <a:ext cx="8757606" cy="4514214"/>
            <a:chOff x="133718" y="1976073"/>
            <a:chExt cx="8757606" cy="4514214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133718" y="1984057"/>
              <a:ext cx="8757606" cy="4506230"/>
              <a:chOff x="89638" y="1820260"/>
              <a:chExt cx="8704970" cy="3891170"/>
            </a:xfrm>
          </p:grpSpPr>
          <p:sp>
            <p:nvSpPr>
              <p:cNvPr id="23" name="Полилиния 22"/>
              <p:cNvSpPr/>
              <p:nvPr/>
            </p:nvSpPr>
            <p:spPr>
              <a:xfrm>
                <a:off x="89638" y="1820260"/>
                <a:ext cx="4249880" cy="1678848"/>
              </a:xfrm>
              <a:custGeom>
                <a:avLst/>
                <a:gdLst>
                  <a:gd name="connsiteX0" fmla="*/ 0 w 2565961"/>
                  <a:gd name="connsiteY0" fmla="*/ 0 h 3192970"/>
                  <a:gd name="connsiteX1" fmla="*/ 2138292 w 2565961"/>
                  <a:gd name="connsiteY1" fmla="*/ 0 h 3192970"/>
                  <a:gd name="connsiteX2" fmla="*/ 2440700 w 2565961"/>
                  <a:gd name="connsiteY2" fmla="*/ 125262 h 3192970"/>
                  <a:gd name="connsiteX3" fmla="*/ 2565961 w 2565961"/>
                  <a:gd name="connsiteY3" fmla="*/ 427670 h 3192970"/>
                  <a:gd name="connsiteX4" fmla="*/ 2565961 w 2565961"/>
                  <a:gd name="connsiteY4" fmla="*/ 3192970 h 3192970"/>
                  <a:gd name="connsiteX5" fmla="*/ 0 w 2565961"/>
                  <a:gd name="connsiteY5" fmla="*/ 3192970 h 3192970"/>
                  <a:gd name="connsiteX6" fmla="*/ 0 w 2565961"/>
                  <a:gd name="connsiteY6" fmla="*/ 0 h 3192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65961" h="3192970">
                    <a:moveTo>
                      <a:pt x="0" y="3192969"/>
                    </a:moveTo>
                    <a:lnTo>
                      <a:pt x="0" y="532173"/>
                    </a:lnTo>
                    <a:cubicBezTo>
                      <a:pt x="0" y="391032"/>
                      <a:pt x="36210" y="255672"/>
                      <a:pt x="100664" y="155870"/>
                    </a:cubicBezTo>
                    <a:cubicBezTo>
                      <a:pt x="165119" y="56069"/>
                      <a:pt x="252536" y="1"/>
                      <a:pt x="343688" y="1"/>
                    </a:cubicBezTo>
                    <a:lnTo>
                      <a:pt x="2565961" y="1"/>
                    </a:lnTo>
                    <a:lnTo>
                      <a:pt x="2565961" y="3192969"/>
                    </a:lnTo>
                    <a:lnTo>
                      <a:pt x="0" y="3192969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contourW="19050" prstMaterial="metal">
                <a:bevelT w="88900" h="203200"/>
                <a:bevelB w="165100" h="2540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42240" tIns="142239" rIns="142240" bIns="783731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2000" kern="1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2000" b="1" kern="1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2000" b="1" dirty="0">
                    <a:latin typeface="Times New Roman" pitchFamily="18" charset="0"/>
                    <a:cs typeface="Times New Roman" pitchFamily="18" charset="0"/>
                  </a:rPr>
                  <a:t> ЭФФЕКТИВНАЯ КОММУНИКАЦИЯ</a:t>
                </a:r>
              </a:p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ru-RU" sz="2000" b="1" dirty="0">
                    <a:latin typeface="Times New Roman" pitchFamily="18" charset="0"/>
                    <a:cs typeface="Times New Roman" pitchFamily="18" charset="0"/>
                  </a:rPr>
                  <a:t>со всеми участниками, изменение ролей, современные</a:t>
                </a:r>
              </a:p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ru-RU" sz="2000" b="1" dirty="0">
                    <a:latin typeface="Times New Roman" pitchFamily="18" charset="0"/>
                    <a:cs typeface="Times New Roman" pitchFamily="18" charset="0"/>
                  </a:rPr>
                  <a:t>инструменты (</a:t>
                </a:r>
                <a:r>
                  <a:rPr lang="ru-RU" sz="2000" b="1" dirty="0" err="1">
                    <a:latin typeface="Times New Roman" pitchFamily="18" charset="0"/>
                    <a:cs typeface="Times New Roman" pitchFamily="18" charset="0"/>
                  </a:rPr>
                  <a:t>соцсети</a:t>
                </a:r>
                <a:r>
                  <a:rPr lang="ru-RU" sz="2000" b="1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ru-RU" sz="2000" b="1" dirty="0" smtClean="0">
                    <a:latin typeface="Times New Roman" pitchFamily="18" charset="0"/>
                    <a:cs typeface="Times New Roman" pitchFamily="18" charset="0"/>
                  </a:rPr>
                  <a:t>СМИ, пр.)</a:t>
                </a:r>
                <a:endParaRPr lang="ru-RU" kern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" name="Полилиния 23"/>
              <p:cNvSpPr/>
              <p:nvPr/>
            </p:nvSpPr>
            <p:spPr>
              <a:xfrm>
                <a:off x="4534303" y="1827620"/>
                <a:ext cx="4241246" cy="1678848"/>
              </a:xfrm>
              <a:custGeom>
                <a:avLst/>
                <a:gdLst>
                  <a:gd name="connsiteX0" fmla="*/ 0 w 3283842"/>
                  <a:gd name="connsiteY0" fmla="*/ 0 h 2565961"/>
                  <a:gd name="connsiteX1" fmla="*/ 2856173 w 3283842"/>
                  <a:gd name="connsiteY1" fmla="*/ 0 h 2565961"/>
                  <a:gd name="connsiteX2" fmla="*/ 3158581 w 3283842"/>
                  <a:gd name="connsiteY2" fmla="*/ 125262 h 2565961"/>
                  <a:gd name="connsiteX3" fmla="*/ 3283842 w 3283842"/>
                  <a:gd name="connsiteY3" fmla="*/ 427670 h 2565961"/>
                  <a:gd name="connsiteX4" fmla="*/ 3283842 w 3283842"/>
                  <a:gd name="connsiteY4" fmla="*/ 2565961 h 2565961"/>
                  <a:gd name="connsiteX5" fmla="*/ 0 w 3283842"/>
                  <a:gd name="connsiteY5" fmla="*/ 2565961 h 2565961"/>
                  <a:gd name="connsiteX6" fmla="*/ 0 w 3283842"/>
                  <a:gd name="connsiteY6" fmla="*/ 0 h 2565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83842" h="2565961">
                    <a:moveTo>
                      <a:pt x="0" y="0"/>
                    </a:moveTo>
                    <a:lnTo>
                      <a:pt x="2856173" y="0"/>
                    </a:lnTo>
                    <a:cubicBezTo>
                      <a:pt x="2969598" y="0"/>
                      <a:pt x="3078377" y="45058"/>
                      <a:pt x="3158581" y="125262"/>
                    </a:cubicBezTo>
                    <a:cubicBezTo>
                      <a:pt x="3238784" y="205466"/>
                      <a:pt x="3283842" y="314245"/>
                      <a:pt x="3283842" y="427670"/>
                    </a:cubicBezTo>
                    <a:lnTo>
                      <a:pt x="3283842" y="2565961"/>
                    </a:lnTo>
                    <a:lnTo>
                      <a:pt x="0" y="25659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contourW="19050" prstMaterial="metal">
                <a:bevelT w="88900" h="203200"/>
                <a:bevelB w="165100" h="2540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42240" tIns="142239" rIns="142240" bIns="783731" numCol="1" spcCol="1270" anchor="ctr" anchorCtr="0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2000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2000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2000" b="1" dirty="0">
                    <a:latin typeface="Times New Roman" pitchFamily="18" charset="0"/>
                    <a:cs typeface="Times New Roman" pitchFamily="18" charset="0"/>
                  </a:rPr>
                  <a:t>РАБОТА В КОМАНДЕ</a:t>
                </a:r>
              </a:p>
              <a:p>
                <a:pPr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2000" b="1" dirty="0">
                    <a:latin typeface="Times New Roman" pitchFamily="18" charset="0"/>
                    <a:cs typeface="Times New Roman" pitchFamily="18" charset="0"/>
                  </a:rPr>
                  <a:t>успешность каждого ученика как результат работы команды школы</a:t>
                </a:r>
              </a:p>
            </p:txBody>
          </p:sp>
          <p:sp>
            <p:nvSpPr>
              <p:cNvPr id="25" name="Полилиния 24"/>
              <p:cNvSpPr/>
              <p:nvPr/>
            </p:nvSpPr>
            <p:spPr>
              <a:xfrm>
                <a:off x="89638" y="3659505"/>
                <a:ext cx="4249880" cy="2051925"/>
              </a:xfrm>
              <a:custGeom>
                <a:avLst/>
                <a:gdLst>
                  <a:gd name="connsiteX0" fmla="*/ 0 w 4260304"/>
                  <a:gd name="connsiteY0" fmla="*/ 0 h 2565961"/>
                  <a:gd name="connsiteX1" fmla="*/ 3832635 w 4260304"/>
                  <a:gd name="connsiteY1" fmla="*/ 0 h 2565961"/>
                  <a:gd name="connsiteX2" fmla="*/ 4135043 w 4260304"/>
                  <a:gd name="connsiteY2" fmla="*/ 125262 h 2565961"/>
                  <a:gd name="connsiteX3" fmla="*/ 4260304 w 4260304"/>
                  <a:gd name="connsiteY3" fmla="*/ 427670 h 2565961"/>
                  <a:gd name="connsiteX4" fmla="*/ 4260304 w 4260304"/>
                  <a:gd name="connsiteY4" fmla="*/ 2565961 h 2565961"/>
                  <a:gd name="connsiteX5" fmla="*/ 0 w 4260304"/>
                  <a:gd name="connsiteY5" fmla="*/ 2565961 h 2565961"/>
                  <a:gd name="connsiteX6" fmla="*/ 0 w 4260304"/>
                  <a:gd name="connsiteY6" fmla="*/ 0 h 2565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60304" h="2565961">
                    <a:moveTo>
                      <a:pt x="4260304" y="2565961"/>
                    </a:moveTo>
                    <a:lnTo>
                      <a:pt x="427669" y="2565961"/>
                    </a:lnTo>
                    <a:cubicBezTo>
                      <a:pt x="314244" y="2565961"/>
                      <a:pt x="205465" y="2520903"/>
                      <a:pt x="125261" y="2440699"/>
                    </a:cubicBezTo>
                    <a:cubicBezTo>
                      <a:pt x="45058" y="2360495"/>
                      <a:pt x="0" y="2251716"/>
                      <a:pt x="0" y="2138291"/>
                    </a:cubicBezTo>
                    <a:lnTo>
                      <a:pt x="0" y="0"/>
                    </a:lnTo>
                    <a:lnTo>
                      <a:pt x="4260304" y="0"/>
                    </a:lnTo>
                    <a:lnTo>
                      <a:pt x="4260304" y="2565961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contourW="19050" prstMaterial="metal">
                <a:bevelT w="88900" h="203200"/>
                <a:bevelB w="165100" h="2540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42240" tIns="142239" rIns="142240" bIns="783731" numCol="1" spcCol="1270" anchor="ctr" anchorCtr="0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2000" b="1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2000" b="1" dirty="0" smtClean="0">
                    <a:latin typeface="Times New Roman" pitchFamily="18" charset="0"/>
                    <a:cs typeface="Times New Roman" pitchFamily="18" charset="0"/>
                  </a:rPr>
                  <a:t>КРЕАТИВНОСТЬ</a:t>
                </a:r>
                <a:endParaRPr lang="ru-RU" sz="2000" b="1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2000" b="1" dirty="0">
                    <a:latin typeface="Times New Roman" pitchFamily="18" charset="0"/>
                    <a:cs typeface="Times New Roman" pitchFamily="18" charset="0"/>
                  </a:rPr>
                  <a:t>гибкость и новизна учебной программы, адаптивность к конкретным ученикам</a:t>
                </a:r>
              </a:p>
            </p:txBody>
          </p:sp>
          <p:sp>
            <p:nvSpPr>
              <p:cNvPr id="26" name="Полилиния 25"/>
              <p:cNvSpPr/>
              <p:nvPr/>
            </p:nvSpPr>
            <p:spPr>
              <a:xfrm>
                <a:off x="4534303" y="3657522"/>
                <a:ext cx="4260305" cy="2051925"/>
              </a:xfrm>
              <a:custGeom>
                <a:avLst/>
                <a:gdLst>
                  <a:gd name="connsiteX0" fmla="*/ 0 w 2565961"/>
                  <a:gd name="connsiteY0" fmla="*/ 0 h 4260304"/>
                  <a:gd name="connsiteX1" fmla="*/ 2138292 w 2565961"/>
                  <a:gd name="connsiteY1" fmla="*/ 0 h 4260304"/>
                  <a:gd name="connsiteX2" fmla="*/ 2440700 w 2565961"/>
                  <a:gd name="connsiteY2" fmla="*/ 125262 h 4260304"/>
                  <a:gd name="connsiteX3" fmla="*/ 2565961 w 2565961"/>
                  <a:gd name="connsiteY3" fmla="*/ 427670 h 4260304"/>
                  <a:gd name="connsiteX4" fmla="*/ 2565961 w 2565961"/>
                  <a:gd name="connsiteY4" fmla="*/ 4260304 h 4260304"/>
                  <a:gd name="connsiteX5" fmla="*/ 0 w 2565961"/>
                  <a:gd name="connsiteY5" fmla="*/ 4260304 h 4260304"/>
                  <a:gd name="connsiteX6" fmla="*/ 0 w 2565961"/>
                  <a:gd name="connsiteY6" fmla="*/ 0 h 4260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65961" h="4260304">
                    <a:moveTo>
                      <a:pt x="2565961" y="1"/>
                    </a:moveTo>
                    <a:lnTo>
                      <a:pt x="2565961" y="3550238"/>
                    </a:lnTo>
                    <a:cubicBezTo>
                      <a:pt x="2565961" y="3738559"/>
                      <a:pt x="2538822" y="3919167"/>
                      <a:pt x="2490516" y="4052331"/>
                    </a:cubicBezTo>
                    <a:cubicBezTo>
                      <a:pt x="2442210" y="4185493"/>
                      <a:pt x="2376692" y="4260303"/>
                      <a:pt x="2308377" y="4260303"/>
                    </a:cubicBezTo>
                    <a:lnTo>
                      <a:pt x="0" y="4260303"/>
                    </a:lnTo>
                    <a:lnTo>
                      <a:pt x="0" y="1"/>
                    </a:lnTo>
                    <a:lnTo>
                      <a:pt x="2565961" y="1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contourW="19050" prstMaterial="metal">
                <a:bevelT w="88900" h="203200"/>
                <a:bevelB w="165100" h="2540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42240" tIns="142239" rIns="142240" bIns="783731" numCol="1" spcCol="1270" anchor="ctr" anchorCtr="0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2000" b="1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2000" b="1" dirty="0" smtClean="0">
                    <a:latin typeface="Times New Roman" pitchFamily="18" charset="0"/>
                    <a:cs typeface="Times New Roman" pitchFamily="18" charset="0"/>
                  </a:rPr>
                  <a:t>КРИТИЧЕСКОЕ</a:t>
                </a:r>
                <a:endParaRPr lang="ru-RU" sz="2000" b="1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2000" b="1" dirty="0">
                    <a:latin typeface="Times New Roman" pitchFamily="18" charset="0"/>
                    <a:cs typeface="Times New Roman" pitchFamily="18" charset="0"/>
                  </a:rPr>
                  <a:t> МЫШЛЕНИЕ</a:t>
                </a:r>
              </a:p>
              <a:p>
                <a:pPr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2000" b="1" dirty="0">
                    <a:latin typeface="Times New Roman" pitchFamily="18" charset="0"/>
                    <a:cs typeface="Times New Roman" pitchFamily="18" charset="0"/>
                  </a:rPr>
                  <a:t>понимание и умение работать с когнитивной сферой, адаптивность к внешним факторам</a:t>
                </a:r>
              </a:p>
            </p:txBody>
          </p:sp>
        </p:grpSp>
        <p:pic>
          <p:nvPicPr>
            <p:cNvPr id="19" name="Picture 2" descr="C:\Users\des.VIPKRO\AppData\Local\Microsoft\Windows\Temporary Internet Files\Content.IE5\9Z706PO3\U2713.svg[1]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192" y="2234153"/>
              <a:ext cx="666544" cy="722011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C:\Users\des.VIPKRO\AppData\Local\Microsoft\Windows\Temporary Internet Files\Content.IE5\9Z706PO3\U2713.svg[1]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1810" y="1976073"/>
              <a:ext cx="666544" cy="722011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C:\Users\des.VIPKRO\AppData\Local\Microsoft\Windows\Temporary Internet Files\Content.IE5\9Z706PO3\U2713.svg[1]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257" y="4221088"/>
              <a:ext cx="666544" cy="722011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C:\Users\des.VIPKRO\AppData\Local\Microsoft\Windows\Temporary Internet Files\Content.IE5\9Z706PO3\U2713.svg[1]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5697" y="4275033"/>
              <a:ext cx="666544" cy="722011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7803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56644" y="29297"/>
            <a:ext cx="504760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ФЕДЕРАЛЬНЫЙ ПРОЕКТ</a:t>
            </a:r>
            <a:b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«УЧИТЕЛЬ БУДУЩЕГО»</a:t>
            </a: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63888" y="774419"/>
            <a:ext cx="11600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endParaRPr lang="ru-RU" sz="2400" dirty="0"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5575" y="1236084"/>
            <a:ext cx="87369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Внедрение к 2024 году национальной системы профессионального роста педагогических работников, охватывающей не менее 50 процентов учителей общеобразовательных организаций и обеспечивающей вхождение Российской Федерации в число 10 ведущих стран мира по качеству общего образования</a:t>
            </a:r>
          </a:p>
        </p:txBody>
      </p:sp>
      <p:sp>
        <p:nvSpPr>
          <p:cNvPr id="4" name="AutoShape 2" descr="https://minsport.ryazangov.ru/upload/iblock/098/uchbud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2" name="Picture 4" descr="https://minsport.ryazangov.ru/upload/iblock/098/uchbud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35"/>
          <a:stretch/>
        </p:blipFill>
        <p:spPr bwMode="auto">
          <a:xfrm>
            <a:off x="2210152" y="3789040"/>
            <a:ext cx="386753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13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rbsmi.ru/upload/iblock/54b/54b20fc326d8d861d6d5c1403bc482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685650"/>
            <a:ext cx="9144000" cy="590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7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691680" y="8610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ГИА -2019</a:t>
            </a: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64736" y="817534"/>
            <a:ext cx="2070159" cy="173664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241 </a:t>
            </a:r>
          </a:p>
          <a:p>
            <a:pPr algn="ctr"/>
            <a:r>
              <a:rPr lang="ru-RU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чел.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8933" y="836712"/>
            <a:ext cx="1872208" cy="163449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35 </a:t>
            </a:r>
          </a:p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чел.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Freeform 90"/>
          <p:cNvSpPr>
            <a:spLocks/>
          </p:cNvSpPr>
          <p:nvPr/>
        </p:nvSpPr>
        <p:spPr bwMode="gray">
          <a:xfrm rot="8287638" flipH="1">
            <a:off x="470257" y="4116095"/>
            <a:ext cx="1688664" cy="675675"/>
          </a:xfrm>
          <a:custGeom>
            <a:avLst/>
            <a:gdLst>
              <a:gd name="T0" fmla="*/ 0 w 982"/>
              <a:gd name="T1" fmla="*/ 588963 h 774"/>
              <a:gd name="T2" fmla="*/ 5471 w 982"/>
              <a:gd name="T3" fmla="*/ 585919 h 774"/>
              <a:gd name="T4" fmla="*/ 21882 w 982"/>
              <a:gd name="T5" fmla="*/ 573744 h 774"/>
              <a:gd name="T6" fmla="*/ 43765 w 982"/>
              <a:gd name="T7" fmla="*/ 555482 h 774"/>
              <a:gd name="T8" fmla="*/ 87529 w 982"/>
              <a:gd name="T9" fmla="*/ 531132 h 774"/>
              <a:gd name="T10" fmla="*/ 136764 w 982"/>
              <a:gd name="T11" fmla="*/ 502217 h 774"/>
              <a:gd name="T12" fmla="*/ 207882 w 982"/>
              <a:gd name="T13" fmla="*/ 470257 h 774"/>
              <a:gd name="T14" fmla="*/ 289940 w 982"/>
              <a:gd name="T15" fmla="*/ 436776 h 774"/>
              <a:gd name="T16" fmla="*/ 388411 w 982"/>
              <a:gd name="T17" fmla="*/ 401773 h 774"/>
              <a:gd name="T18" fmla="*/ 508763 w 982"/>
              <a:gd name="T19" fmla="*/ 366770 h 774"/>
              <a:gd name="T20" fmla="*/ 645527 w 982"/>
              <a:gd name="T21" fmla="*/ 333289 h 774"/>
              <a:gd name="T22" fmla="*/ 804174 w 982"/>
              <a:gd name="T23" fmla="*/ 302852 h 774"/>
              <a:gd name="T24" fmla="*/ 984703 w 982"/>
              <a:gd name="T25" fmla="*/ 273936 h 774"/>
              <a:gd name="T26" fmla="*/ 1165232 w 982"/>
              <a:gd name="T27" fmla="*/ 252630 h 774"/>
              <a:gd name="T28" fmla="*/ 1334819 w 982"/>
              <a:gd name="T29" fmla="*/ 238933 h 774"/>
              <a:gd name="T30" fmla="*/ 1487995 w 982"/>
              <a:gd name="T31" fmla="*/ 231324 h 774"/>
              <a:gd name="T32" fmla="*/ 1624760 w 982"/>
              <a:gd name="T33" fmla="*/ 228280 h 774"/>
              <a:gd name="T34" fmla="*/ 1745112 w 982"/>
              <a:gd name="T35" fmla="*/ 228280 h 774"/>
              <a:gd name="T36" fmla="*/ 1854524 w 982"/>
              <a:gd name="T37" fmla="*/ 231324 h 774"/>
              <a:gd name="T38" fmla="*/ 1942053 w 982"/>
              <a:gd name="T39" fmla="*/ 237411 h 774"/>
              <a:gd name="T40" fmla="*/ 2013170 w 982"/>
              <a:gd name="T41" fmla="*/ 243499 h 774"/>
              <a:gd name="T42" fmla="*/ 2062405 w 982"/>
              <a:gd name="T43" fmla="*/ 248065 h 774"/>
              <a:gd name="T44" fmla="*/ 2095229 w 982"/>
              <a:gd name="T45" fmla="*/ 252630 h 774"/>
              <a:gd name="T46" fmla="*/ 2106170 w 982"/>
              <a:gd name="T47" fmla="*/ 254152 h 774"/>
              <a:gd name="T48" fmla="*/ 1859994 w 982"/>
              <a:gd name="T49" fmla="*/ 362205 h 774"/>
              <a:gd name="T50" fmla="*/ 2686050 w 982"/>
              <a:gd name="T51" fmla="*/ 281546 h 774"/>
              <a:gd name="T52" fmla="*/ 2494580 w 982"/>
              <a:gd name="T53" fmla="*/ 0 h 774"/>
              <a:gd name="T54" fmla="*/ 2335934 w 982"/>
              <a:gd name="T55" fmla="*/ 114140 h 774"/>
              <a:gd name="T56" fmla="*/ 2324992 w 982"/>
              <a:gd name="T57" fmla="*/ 112618 h 774"/>
              <a:gd name="T58" fmla="*/ 2292169 w 982"/>
              <a:gd name="T59" fmla="*/ 108053 h 774"/>
              <a:gd name="T60" fmla="*/ 2248404 w 982"/>
              <a:gd name="T61" fmla="*/ 101965 h 774"/>
              <a:gd name="T62" fmla="*/ 2182758 w 982"/>
              <a:gd name="T63" fmla="*/ 95878 h 774"/>
              <a:gd name="T64" fmla="*/ 2100699 w 982"/>
              <a:gd name="T65" fmla="*/ 91312 h 774"/>
              <a:gd name="T66" fmla="*/ 2002229 w 982"/>
              <a:gd name="T67" fmla="*/ 86746 h 774"/>
              <a:gd name="T68" fmla="*/ 1892818 w 982"/>
              <a:gd name="T69" fmla="*/ 83703 h 774"/>
              <a:gd name="T70" fmla="*/ 1766994 w 982"/>
              <a:gd name="T71" fmla="*/ 83703 h 774"/>
              <a:gd name="T72" fmla="*/ 1630230 w 982"/>
              <a:gd name="T73" fmla="*/ 88268 h 774"/>
              <a:gd name="T74" fmla="*/ 1477054 w 982"/>
              <a:gd name="T75" fmla="*/ 95878 h 774"/>
              <a:gd name="T76" fmla="*/ 1318407 w 982"/>
              <a:gd name="T77" fmla="*/ 111096 h 774"/>
              <a:gd name="T78" fmla="*/ 1154290 w 982"/>
              <a:gd name="T79" fmla="*/ 130881 h 774"/>
              <a:gd name="T80" fmla="*/ 973762 w 982"/>
              <a:gd name="T81" fmla="*/ 159796 h 774"/>
              <a:gd name="T82" fmla="*/ 793233 w 982"/>
              <a:gd name="T83" fmla="*/ 196321 h 774"/>
              <a:gd name="T84" fmla="*/ 629116 w 982"/>
              <a:gd name="T85" fmla="*/ 235890 h 774"/>
              <a:gd name="T86" fmla="*/ 486881 w 982"/>
              <a:gd name="T87" fmla="*/ 276980 h 774"/>
              <a:gd name="T88" fmla="*/ 371999 w 982"/>
              <a:gd name="T89" fmla="*/ 321114 h 774"/>
              <a:gd name="T90" fmla="*/ 273529 w 982"/>
              <a:gd name="T91" fmla="*/ 365248 h 774"/>
              <a:gd name="T92" fmla="*/ 196941 w 982"/>
              <a:gd name="T93" fmla="*/ 407861 h 774"/>
              <a:gd name="T94" fmla="*/ 131294 w 982"/>
              <a:gd name="T95" fmla="*/ 448951 h 774"/>
              <a:gd name="T96" fmla="*/ 82059 w 982"/>
              <a:gd name="T97" fmla="*/ 486998 h 774"/>
              <a:gd name="T98" fmla="*/ 49235 w 982"/>
              <a:gd name="T99" fmla="*/ 520479 h 774"/>
              <a:gd name="T100" fmla="*/ 21882 w 982"/>
              <a:gd name="T101" fmla="*/ 549394 h 774"/>
              <a:gd name="T102" fmla="*/ 10941 w 982"/>
              <a:gd name="T103" fmla="*/ 570701 h 774"/>
              <a:gd name="T104" fmla="*/ 0 w 982"/>
              <a:gd name="T105" fmla="*/ 584397 h 774"/>
              <a:gd name="T106" fmla="*/ 0 w 982"/>
              <a:gd name="T107" fmla="*/ 588963 h 7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982"/>
              <a:gd name="T163" fmla="*/ 0 h 774"/>
              <a:gd name="T164" fmla="*/ 982 w 982"/>
              <a:gd name="T165" fmla="*/ 774 h 7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solidFill>
            <a:schemeClr val="accent2">
              <a:lumMod val="75000"/>
            </a:schemeClr>
          </a:solidFill>
          <a:ln w="1270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0000CC"/>
              </a:solidFill>
            </a:endParaRPr>
          </a:p>
        </p:txBody>
      </p:sp>
      <p:pic>
        <p:nvPicPr>
          <p:cNvPr id="1028" name="Picture 4" descr="https://ioko.rtyva.ru/images/new/October2018/05.10/slide-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" t="27054" r="4294" b="9961"/>
          <a:stretch/>
        </p:blipFill>
        <p:spPr bwMode="auto">
          <a:xfrm>
            <a:off x="166987" y="4941167"/>
            <a:ext cx="2727282" cy="139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41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\\FILE-AKRVO\post\Сафонова Т.В. (ЦРО)\Августовская конференция 2019\Учитель будущег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51" y="702989"/>
            <a:ext cx="8531225" cy="582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756644" y="29297"/>
            <a:ext cx="504760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ФЕДЕРАЛЬНЫЙ ПРОЕКТ</a:t>
            </a:r>
            <a:b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«УЧИТЕЛЬ БУДУЩЕГО»</a:t>
            </a: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48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756644" y="150981"/>
            <a:ext cx="5047603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ПРОФЕССИИ БУДУЩЕГО</a:t>
            </a: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 descr="\\FILE-AKRVO\post\Сафонова Т.В. (ЦРО)\Августовская конференция 2019\веб-дизайн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8" y="811084"/>
            <a:ext cx="8678285" cy="57629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5004048" y="908720"/>
            <a:ext cx="3744416" cy="187220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WEB -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дизайнер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67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\\FILE-AKRVO\post\Сафонова Т.В. (ЦРО)\Августовская конференция 2019\разработчик мобильных приложени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4" y="790101"/>
            <a:ext cx="8912184" cy="56968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756644" y="150981"/>
            <a:ext cx="5047603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ПРОФЕССИИ БУДУЩЕГО</a:t>
            </a: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49839" y="932752"/>
            <a:ext cx="3744416" cy="187220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Разработчик мобильных приложений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16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\\FILE-AKRVO\post\Сафонова Т.В. (ЦРО)\Августовская конференция 2019\Блокчей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6" y="836712"/>
            <a:ext cx="9041364" cy="54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756644" y="150981"/>
            <a:ext cx="5047603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ПРОФЕССИИ БУДУЩЕГО</a:t>
            </a: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318208" y="980728"/>
            <a:ext cx="3744416" cy="187220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Специалист по </a:t>
            </a:r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блокчейну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31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\\FILE-AKRVO\post\Сафонова Т.В. (ЦРО)\Августовская конференция 2019\молодежь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8" y="764704"/>
            <a:ext cx="8986488" cy="5796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756644" y="150981"/>
            <a:ext cx="533563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БУДУЩЕЕ НАСТУПАЕТ СЕГОДНЯ!</a:t>
            </a: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6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ÐÐ°ÑÑÐ¸Ð½ÐºÐ¸ Ð¿Ð¾ Ð·Ð°Ð¿ÑÐ¾ÑÑ Ð¿ÐµÑÐ²Ð¾Ðµ ÑÐµÐ½ÑÑÐ±ÑÑ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0" t="5850" r="8401" b="29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1277888" y="1257954"/>
            <a:ext cx="6588224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5000" b="1" dirty="0" smtClean="0">
                <a:gradFill>
                  <a:gsLst>
                    <a:gs pos="70000">
                      <a:srgbClr val="FFFF00"/>
                    </a:gs>
                    <a:gs pos="100000">
                      <a:srgbClr val="FFC000"/>
                    </a:gs>
                    <a:gs pos="31000">
                      <a:srgbClr val="FF0000">
                        <a:alpha val="95000"/>
                      </a:srgbClr>
                    </a:gs>
                  </a:gsLst>
                  <a:lin ang="135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 Днём знаний и новым 2019-2020 учебным годом, уважаемые коллеги!</a:t>
            </a:r>
            <a:endParaRPr lang="ru-RU" sz="5000" b="1" dirty="0">
              <a:gradFill>
                <a:gsLst>
                  <a:gs pos="70000">
                    <a:srgbClr val="FFFF00"/>
                  </a:gs>
                  <a:gs pos="100000">
                    <a:srgbClr val="FFC000"/>
                  </a:gs>
                  <a:gs pos="31000">
                    <a:srgbClr val="FF0000">
                      <a:alpha val="95000"/>
                    </a:srgbClr>
                  </a:gs>
                </a:gsLst>
                <a:lin ang="135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2" name="Управляющая кнопка: настраиваемая 1">
            <a:hlinkClick r:id="" action="ppaction://hlinkshowjump?jump=firstslide" highlightClick="1"/>
          </p:cNvPr>
          <p:cNvSpPr/>
          <p:nvPr/>
        </p:nvSpPr>
        <p:spPr>
          <a:xfrm>
            <a:off x="8872539" y="6557963"/>
            <a:ext cx="289320" cy="300033"/>
          </a:xfrm>
          <a:prstGeom prst="actionButtonBlank">
            <a:avLst/>
          </a:prstGeom>
          <a:solidFill>
            <a:schemeClr val="bg1"/>
          </a:solidFill>
          <a:ln>
            <a:solidFill>
              <a:srgbClr val="C2C2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87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олилиния 13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149123" y="86102"/>
            <a:ext cx="6408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СРЕДНИЙ БАЛЛ ЕГЭ</a:t>
            </a:r>
          </a:p>
          <a:p>
            <a:pPr algn="ctr"/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905157174"/>
              </p:ext>
            </p:extLst>
          </p:nvPr>
        </p:nvGraphicFramePr>
        <p:xfrm>
          <a:off x="3203848" y="702989"/>
          <a:ext cx="5791201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463358161"/>
              </p:ext>
            </p:extLst>
          </p:nvPr>
        </p:nvGraphicFramePr>
        <p:xfrm>
          <a:off x="4194629" y="2830285"/>
          <a:ext cx="4949371" cy="1898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824936357"/>
              </p:ext>
            </p:extLst>
          </p:nvPr>
        </p:nvGraphicFramePr>
        <p:xfrm>
          <a:off x="3195801" y="4687358"/>
          <a:ext cx="5904656" cy="184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9" name="Picture 22" descr="%D0%95%D0%93%D0%AD%20%D0%BF%D1%81%D0%B8%D1%85%D0%BE%D0%BB%D0%BE%D0%B3%D0%B8%20%D1%81%20%D1%81%D0%B0%D0%B9%D1%82%D0%B0%20yugs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7" y="1146646"/>
            <a:ext cx="3391803" cy="2262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3" descr="eg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4" y="3645024"/>
            <a:ext cx="3360655" cy="2518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45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06000"/>
            <a:ext cx="9144000" cy="252000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363404393"/>
              </p:ext>
            </p:extLst>
          </p:nvPr>
        </p:nvGraphicFramePr>
        <p:xfrm>
          <a:off x="1" y="974459"/>
          <a:ext cx="8964487" cy="5675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971600" y="154075"/>
            <a:ext cx="64087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СРЕДНИЙ БАЛЛ ЕГЭ В КОВРОВСКОМ РАЙОНЕ</a:t>
            </a:r>
          </a:p>
          <a:p>
            <a:pPr algn="ctr"/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78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957920"/>
              </p:ext>
            </p:extLst>
          </p:nvPr>
        </p:nvGraphicFramePr>
        <p:xfrm>
          <a:off x="155575" y="718717"/>
          <a:ext cx="8863666" cy="614241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{22838BEF-8BB2-4498-84A7-C5851F593DF1}</a:tableStyleId>
              </a:tblPr>
              <a:tblGrid>
                <a:gridCol w="1536105"/>
                <a:gridCol w="1161818"/>
                <a:gridCol w="1133930"/>
                <a:gridCol w="944612"/>
                <a:gridCol w="1224136"/>
                <a:gridCol w="1303911"/>
                <a:gridCol w="1559154"/>
              </a:tblGrid>
              <a:tr h="10990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МБОУ</a:t>
                      </a:r>
                      <a:endParaRPr lang="ru-RU" sz="20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Матем</a:t>
                      </a: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 </a:t>
                      </a:r>
                      <a:endParaRPr lang="ru-RU" sz="1600" b="1" dirty="0" smtClean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база)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 </a:t>
                      </a: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Матем</a:t>
                      </a: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профиль) 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</a:t>
                      </a: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История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</a:t>
                      </a: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Литература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 чел.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Русский язык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 чел.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Физика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 </a:t>
                      </a: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/>
                </a:tc>
              </a:tr>
              <a:tr h="70115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Мелеховская СОШ № 1 </a:t>
                      </a:r>
                      <a:endParaRPr lang="ru-RU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46,6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63,5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65,4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 anchor="ctr"/>
                </a:tc>
              </a:tr>
              <a:tr h="6443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Малыгинская СОШ</a:t>
                      </a:r>
                      <a:endParaRPr lang="ru-RU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  <a:endParaRPr lang="ru-RU" sz="1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75,7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 anchor="ctr"/>
                </a:tc>
              </a:tr>
              <a:tr h="65961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Иваново – </a:t>
                      </a:r>
                      <a:r>
                        <a:rPr lang="ru-RU" sz="16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Эсинская</a:t>
                      </a: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СОШ</a:t>
                      </a:r>
                      <a:endParaRPr lang="ru-RU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3,8</a:t>
                      </a:r>
                      <a:endParaRPr lang="ru-RU" sz="1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61,3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lang="ru-RU" sz="1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 anchor="ctr"/>
                </a:tc>
              </a:tr>
              <a:tr h="8188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Красно-октябрьская СОШ </a:t>
                      </a:r>
                      <a:endParaRPr lang="ru-RU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63,7</a:t>
                      </a:r>
                      <a:endParaRPr lang="ru-RU" sz="1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  <a:endParaRPr lang="ru-RU" sz="1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74,5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 anchor="ctr"/>
                </a:tc>
              </a:tr>
              <a:tr h="7308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Новопоселков-ская</a:t>
                      </a:r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СОШ</a:t>
                      </a:r>
                      <a:endParaRPr lang="ru-RU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4,7</a:t>
                      </a:r>
                      <a:endParaRPr lang="ru-RU" sz="1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 anchor="ctr"/>
                </a:tc>
              </a:tr>
              <a:tr h="11186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 преодолели минимальный порог</a:t>
                      </a:r>
                    </a:p>
                  </a:txBody>
                  <a:tcPr marL="48789" marR="487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sng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</a:t>
                      </a:r>
                      <a:r>
                        <a:rPr lang="ru-RU" sz="1800" b="1" u="sng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sng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sng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</a:t>
                      </a:r>
                      <a:r>
                        <a:rPr lang="ru-RU" sz="1800" b="1" u="sng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27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sng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sng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</a:t>
                      </a:r>
                      <a:r>
                        <a:rPr lang="ru-RU" sz="1800" b="1" u="sng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32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sng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sng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</a:t>
                      </a:r>
                      <a:r>
                        <a:rPr lang="ru-RU" sz="1800" b="1" u="sng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32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sng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sng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</a:t>
                      </a:r>
                      <a:r>
                        <a:rPr lang="ru-RU" sz="1800" b="1" u="sng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24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sng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sng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</a:t>
                      </a:r>
                      <a:r>
                        <a:rPr lang="ru-RU" sz="1800" b="1" u="sng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36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sng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789" marR="48789" marT="0" marB="0" anchor="ctr"/>
                </a:tc>
              </a:tr>
            </a:tbl>
          </a:graphicData>
        </a:graphic>
      </p:graphicFrame>
      <p:pic>
        <p:nvPicPr>
          <p:cNvPr id="1026" name="Picture 2" descr="https://mira-sib.ru/wp-content/uploads/2019/08/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438" y1="7100" x2="53438" y2="7100"/>
                        <a14:foregroundMark x1="69648" y1="21300" x2="69648" y2="21300"/>
                        <a14:foregroundMark x1="22188" y1="11100" x2="22188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1">
            <a:off x="7246080" y="72198"/>
            <a:ext cx="1887486" cy="9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0" y="-4897"/>
            <a:ext cx="8085290" cy="707886"/>
          </a:xfrm>
          <a:custGeom>
            <a:avLst/>
            <a:gdLst>
              <a:gd name="connsiteX0" fmla="*/ 0 w 6114188"/>
              <a:gd name="connsiteY0" fmla="*/ 0 h 830997"/>
              <a:gd name="connsiteX1" fmla="*/ 6114188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33520 w 6114188"/>
              <a:gd name="connsiteY1" fmla="*/ 29029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58058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275226 w 6114188"/>
              <a:gd name="connsiteY1" fmla="*/ 14515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372469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  <a:gd name="connsiteX0" fmla="*/ 0 w 6114188"/>
              <a:gd name="connsiteY0" fmla="*/ 0 h 830997"/>
              <a:gd name="connsiteX1" fmla="*/ 5408936 w 6114188"/>
              <a:gd name="connsiteY1" fmla="*/ 0 h 830997"/>
              <a:gd name="connsiteX2" fmla="*/ 6114188 w 6114188"/>
              <a:gd name="connsiteY2" fmla="*/ 830997 h 830997"/>
              <a:gd name="connsiteX3" fmla="*/ 0 w 6114188"/>
              <a:gd name="connsiteY3" fmla="*/ 830997 h 830997"/>
              <a:gd name="connsiteX4" fmla="*/ 0 w 611418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4188" h="830997">
                <a:moveTo>
                  <a:pt x="0" y="0"/>
                </a:moveTo>
                <a:lnTo>
                  <a:pt x="5408936" y="0"/>
                </a:lnTo>
                <a:lnTo>
                  <a:pt x="6114188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 descr="http://%D0%BA%D0%BE%D0%BB%D0%BB%D0%B5%D0%B4%D0%B6%D1%81%D0%B5%D1%80%D0%B2%D0%B8%D1%81%D0%B0.%D1%80%D1%84/userfiles/news/large/269_mesyachnik-patrioticheskoy-i-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0" y="6589486"/>
            <a:ext cx="493486" cy="268514"/>
          </a:xfrm>
          <a:noFill/>
        </p:spPr>
        <p:txBody>
          <a:bodyPr/>
          <a:lstStyle/>
          <a:p>
            <a:fld id="{8170F021-CCE3-473D-AC8D-2497027E9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5" descr="Y:\Воробьева Л.А (ЦРО)\яйц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" b="100000" l="1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" y="73375"/>
            <a:ext cx="859598" cy="6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149123" y="86102"/>
            <a:ext cx="6408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СРЕДНИЙ БАЛЛ ЕГЭ</a:t>
            </a: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91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Кнопка">
    <a:dk1>
      <a:sysClr val="windowText" lastClr="000000"/>
    </a:dk1>
    <a:lt1>
      <a:sysClr val="window" lastClr="FFFFFF"/>
    </a:lt1>
    <a:dk2>
      <a:srgbClr val="465E9C"/>
    </a:dk2>
    <a:lt2>
      <a:srgbClr val="CCDDEA"/>
    </a:lt2>
    <a:accent1>
      <a:srgbClr val="FDA023"/>
    </a:accent1>
    <a:accent2>
      <a:srgbClr val="AA2B1E"/>
    </a:accent2>
    <a:accent3>
      <a:srgbClr val="71685C"/>
    </a:accent3>
    <a:accent4>
      <a:srgbClr val="64A73B"/>
    </a:accent4>
    <a:accent5>
      <a:srgbClr val="EB5605"/>
    </a:accent5>
    <a:accent6>
      <a:srgbClr val="B9CA1A"/>
    </a:accent6>
    <a:hlink>
      <a:srgbClr val="D83E2C"/>
    </a:hlink>
    <a:folHlink>
      <a:srgbClr val="ED7D27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Кнопка">
    <a:dk1>
      <a:sysClr val="windowText" lastClr="000000"/>
    </a:dk1>
    <a:lt1>
      <a:sysClr val="window" lastClr="FFFFFF"/>
    </a:lt1>
    <a:dk2>
      <a:srgbClr val="465E9C"/>
    </a:dk2>
    <a:lt2>
      <a:srgbClr val="CCDDEA"/>
    </a:lt2>
    <a:accent1>
      <a:srgbClr val="FDA023"/>
    </a:accent1>
    <a:accent2>
      <a:srgbClr val="AA2B1E"/>
    </a:accent2>
    <a:accent3>
      <a:srgbClr val="71685C"/>
    </a:accent3>
    <a:accent4>
      <a:srgbClr val="64A73B"/>
    </a:accent4>
    <a:accent5>
      <a:srgbClr val="EB5605"/>
    </a:accent5>
    <a:accent6>
      <a:srgbClr val="B9CA1A"/>
    </a:accent6>
    <a:hlink>
      <a:srgbClr val="D83E2C"/>
    </a:hlink>
    <a:folHlink>
      <a:srgbClr val="ED7D27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Кнопка">
    <a:dk1>
      <a:sysClr val="windowText" lastClr="000000"/>
    </a:dk1>
    <a:lt1>
      <a:sysClr val="window" lastClr="FFFFFF"/>
    </a:lt1>
    <a:dk2>
      <a:srgbClr val="465E9C"/>
    </a:dk2>
    <a:lt2>
      <a:srgbClr val="CCDDEA"/>
    </a:lt2>
    <a:accent1>
      <a:srgbClr val="FDA023"/>
    </a:accent1>
    <a:accent2>
      <a:srgbClr val="AA2B1E"/>
    </a:accent2>
    <a:accent3>
      <a:srgbClr val="71685C"/>
    </a:accent3>
    <a:accent4>
      <a:srgbClr val="64A73B"/>
    </a:accent4>
    <a:accent5>
      <a:srgbClr val="EB5605"/>
    </a:accent5>
    <a:accent6>
      <a:srgbClr val="B9CA1A"/>
    </a:accent6>
    <a:hlink>
      <a:srgbClr val="D83E2C"/>
    </a:hlink>
    <a:folHlink>
      <a:srgbClr val="ED7D27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Кнопка">
    <a:dk1>
      <a:sysClr val="windowText" lastClr="000000"/>
    </a:dk1>
    <a:lt1>
      <a:sysClr val="window" lastClr="FFFFFF"/>
    </a:lt1>
    <a:dk2>
      <a:srgbClr val="465E9C"/>
    </a:dk2>
    <a:lt2>
      <a:srgbClr val="CCDDEA"/>
    </a:lt2>
    <a:accent1>
      <a:srgbClr val="FDA023"/>
    </a:accent1>
    <a:accent2>
      <a:srgbClr val="AA2B1E"/>
    </a:accent2>
    <a:accent3>
      <a:srgbClr val="71685C"/>
    </a:accent3>
    <a:accent4>
      <a:srgbClr val="64A73B"/>
    </a:accent4>
    <a:accent5>
      <a:srgbClr val="EB5605"/>
    </a:accent5>
    <a:accent6>
      <a:srgbClr val="B9CA1A"/>
    </a:accent6>
    <a:hlink>
      <a:srgbClr val="D83E2C"/>
    </a:hlink>
    <a:folHlink>
      <a:srgbClr val="ED7D27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Кнопка">
    <a:dk1>
      <a:sysClr val="windowText" lastClr="000000"/>
    </a:dk1>
    <a:lt1>
      <a:sysClr val="window" lastClr="FFFFFF"/>
    </a:lt1>
    <a:dk2>
      <a:srgbClr val="465E9C"/>
    </a:dk2>
    <a:lt2>
      <a:srgbClr val="CCDDEA"/>
    </a:lt2>
    <a:accent1>
      <a:srgbClr val="FDA023"/>
    </a:accent1>
    <a:accent2>
      <a:srgbClr val="AA2B1E"/>
    </a:accent2>
    <a:accent3>
      <a:srgbClr val="71685C"/>
    </a:accent3>
    <a:accent4>
      <a:srgbClr val="64A73B"/>
    </a:accent4>
    <a:accent5>
      <a:srgbClr val="EB5605"/>
    </a:accent5>
    <a:accent6>
      <a:srgbClr val="B9CA1A"/>
    </a:accent6>
    <a:hlink>
      <a:srgbClr val="D83E2C"/>
    </a:hlink>
    <a:folHlink>
      <a:srgbClr val="ED7D27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Кнопка">
    <a:dk1>
      <a:sysClr val="windowText" lastClr="000000"/>
    </a:dk1>
    <a:lt1>
      <a:sysClr val="window" lastClr="FFFFFF"/>
    </a:lt1>
    <a:dk2>
      <a:srgbClr val="465E9C"/>
    </a:dk2>
    <a:lt2>
      <a:srgbClr val="CCDDEA"/>
    </a:lt2>
    <a:accent1>
      <a:srgbClr val="FDA023"/>
    </a:accent1>
    <a:accent2>
      <a:srgbClr val="AA2B1E"/>
    </a:accent2>
    <a:accent3>
      <a:srgbClr val="71685C"/>
    </a:accent3>
    <a:accent4>
      <a:srgbClr val="64A73B"/>
    </a:accent4>
    <a:accent5>
      <a:srgbClr val="EB5605"/>
    </a:accent5>
    <a:accent6>
      <a:srgbClr val="B9CA1A"/>
    </a:accent6>
    <a:hlink>
      <a:srgbClr val="D83E2C"/>
    </a:hlink>
    <a:folHlink>
      <a:srgbClr val="ED7D27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Кнопка">
    <a:dk1>
      <a:sysClr val="windowText" lastClr="000000"/>
    </a:dk1>
    <a:lt1>
      <a:sysClr val="window" lastClr="FFFFFF"/>
    </a:lt1>
    <a:dk2>
      <a:srgbClr val="465E9C"/>
    </a:dk2>
    <a:lt2>
      <a:srgbClr val="CCDDEA"/>
    </a:lt2>
    <a:accent1>
      <a:srgbClr val="FDA023"/>
    </a:accent1>
    <a:accent2>
      <a:srgbClr val="AA2B1E"/>
    </a:accent2>
    <a:accent3>
      <a:srgbClr val="71685C"/>
    </a:accent3>
    <a:accent4>
      <a:srgbClr val="64A73B"/>
    </a:accent4>
    <a:accent5>
      <a:srgbClr val="EB5605"/>
    </a:accent5>
    <a:accent6>
      <a:srgbClr val="B9CA1A"/>
    </a:accent6>
    <a:hlink>
      <a:srgbClr val="D83E2C"/>
    </a:hlink>
    <a:folHlink>
      <a:srgbClr val="ED7D27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Кнопка">
    <a:dk1>
      <a:sysClr val="windowText" lastClr="000000"/>
    </a:dk1>
    <a:lt1>
      <a:sysClr val="window" lastClr="FFFFFF"/>
    </a:lt1>
    <a:dk2>
      <a:srgbClr val="465E9C"/>
    </a:dk2>
    <a:lt2>
      <a:srgbClr val="CCDDEA"/>
    </a:lt2>
    <a:accent1>
      <a:srgbClr val="FDA023"/>
    </a:accent1>
    <a:accent2>
      <a:srgbClr val="AA2B1E"/>
    </a:accent2>
    <a:accent3>
      <a:srgbClr val="71685C"/>
    </a:accent3>
    <a:accent4>
      <a:srgbClr val="64A73B"/>
    </a:accent4>
    <a:accent5>
      <a:srgbClr val="EB5605"/>
    </a:accent5>
    <a:accent6>
      <a:srgbClr val="B9CA1A"/>
    </a:accent6>
    <a:hlink>
      <a:srgbClr val="D83E2C"/>
    </a:hlink>
    <a:folHlink>
      <a:srgbClr val="ED7D27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2298</TotalTime>
  <Words>2050</Words>
  <Application>Microsoft Office PowerPoint</Application>
  <PresentationFormat>Экран (4:3)</PresentationFormat>
  <Paragraphs>925</Paragraphs>
  <Slides>65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65</vt:i4>
      </vt:variant>
    </vt:vector>
  </HeadingPairs>
  <TitlesOfParts>
    <vt:vector size="67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География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Sveta</dc:creator>
  <cp:lastModifiedBy>Светлана</cp:lastModifiedBy>
  <cp:revision>155</cp:revision>
  <dcterms:created xsi:type="dcterms:W3CDTF">2019-08-20T08:06:52Z</dcterms:created>
  <dcterms:modified xsi:type="dcterms:W3CDTF">2019-08-26T19:50:15Z</dcterms:modified>
</cp:coreProperties>
</file>